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tags/tag18.xml" ContentType="application/vnd.openxmlformats-officedocument.presentationml.tags+xml"/>
  <Override PartName="/ppt/notesSlides/notesSlide31.xml" ContentType="application/vnd.openxmlformats-officedocument.presentationml.notesSlide+xml"/>
  <Override PartName="/ppt/tags/tag1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0.xml" ContentType="application/vnd.openxmlformats-officedocument.presentationml.tags+xml"/>
  <Override PartName="/ppt/notesSlides/notesSlide34.xml" ContentType="application/vnd.openxmlformats-officedocument.presentationml.notesSlide+xml"/>
  <Override PartName="/ppt/tags/tag2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2.xml" ContentType="application/vnd.openxmlformats-officedocument.presentationml.tags+xml"/>
  <Override PartName="/ppt/notesSlides/notesSlide38.xml" ContentType="application/vnd.openxmlformats-officedocument.presentationml.notesSlide+xml"/>
  <Override PartName="/ppt/tags/tag23.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4.xml" ContentType="application/vnd.openxmlformats-officedocument.presentationml.tags+xml"/>
  <Override PartName="/ppt/notesSlides/notesSlide43.xml" ContentType="application/vnd.openxmlformats-officedocument.presentationml.notesSlide+xml"/>
  <Override PartName="/ppt/tags/tag2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6.xml" ContentType="application/vnd.openxmlformats-officedocument.presentationml.tags+xml"/>
  <Override PartName="/ppt/notesSlides/notesSlide46.xml" ContentType="application/vnd.openxmlformats-officedocument.presentationml.notesSlide+xml"/>
  <Override PartName="/ppt/tags/tag2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8.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4"/>
    <p:sldMasterId id="2147483768" r:id="rId5"/>
    <p:sldMasterId id="2147483672" r:id="rId6"/>
  </p:sldMasterIdLst>
  <p:notesMasterIdLst>
    <p:notesMasterId r:id="rId63"/>
  </p:notesMasterIdLst>
  <p:sldIdLst>
    <p:sldId id="608" r:id="rId7"/>
    <p:sldId id="609" r:id="rId8"/>
    <p:sldId id="578" r:id="rId9"/>
    <p:sldId id="469" r:id="rId10"/>
    <p:sldId id="580" r:id="rId11"/>
    <p:sldId id="630" r:id="rId12"/>
    <p:sldId id="631" r:id="rId13"/>
    <p:sldId id="533" r:id="rId14"/>
    <p:sldId id="581" r:id="rId15"/>
    <p:sldId id="582" r:id="rId16"/>
    <p:sldId id="583" r:id="rId17"/>
    <p:sldId id="585" r:id="rId18"/>
    <p:sldId id="632" r:id="rId19"/>
    <p:sldId id="639" r:id="rId20"/>
    <p:sldId id="633" r:id="rId21"/>
    <p:sldId id="591" r:id="rId22"/>
    <p:sldId id="629" r:id="rId23"/>
    <p:sldId id="592" r:id="rId24"/>
    <p:sldId id="556" r:id="rId25"/>
    <p:sldId id="553" r:id="rId26"/>
    <p:sldId id="637" r:id="rId27"/>
    <p:sldId id="635" r:id="rId28"/>
    <p:sldId id="634" r:id="rId29"/>
    <p:sldId id="638" r:id="rId30"/>
    <p:sldId id="554" r:id="rId31"/>
    <p:sldId id="551" r:id="rId32"/>
    <p:sldId id="501" r:id="rId33"/>
    <p:sldId id="536" r:id="rId34"/>
    <p:sldId id="575" r:id="rId35"/>
    <p:sldId id="552" r:id="rId36"/>
    <p:sldId id="612" r:id="rId37"/>
    <p:sldId id="594" r:id="rId38"/>
    <p:sldId id="595" r:id="rId39"/>
    <p:sldId id="596" r:id="rId40"/>
    <p:sldId id="605" r:id="rId41"/>
    <p:sldId id="598" r:id="rId42"/>
    <p:sldId id="599" r:id="rId43"/>
    <p:sldId id="613" r:id="rId44"/>
    <p:sldId id="601" r:id="rId45"/>
    <p:sldId id="602" r:id="rId46"/>
    <p:sldId id="614" r:id="rId47"/>
    <p:sldId id="566" r:id="rId48"/>
    <p:sldId id="603" r:id="rId49"/>
    <p:sldId id="569" r:id="rId50"/>
    <p:sldId id="576" r:id="rId51"/>
    <p:sldId id="573" r:id="rId52"/>
    <p:sldId id="570" r:id="rId53"/>
    <p:sldId id="571" r:id="rId54"/>
    <p:sldId id="299" r:id="rId55"/>
    <p:sldId id="555" r:id="rId56"/>
    <p:sldId id="537" r:id="rId57"/>
    <p:sldId id="616" r:id="rId58"/>
    <p:sldId id="610" r:id="rId59"/>
    <p:sldId id="622" r:id="rId60"/>
    <p:sldId id="640" r:id="rId61"/>
    <p:sldId id="641" r:id="rId62"/>
  </p:sldIdLst>
  <p:sldSz cx="9144000" cy="6858000" type="screen4x3"/>
  <p:notesSz cx="6950075" cy="9236075"/>
  <p:custDataLst>
    <p:tags r:id="rId6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5E7CF0-96B0-4689-BD36-145D7F7C2D95}">
          <p14:sldIdLst>
            <p14:sldId id="608"/>
            <p14:sldId id="609"/>
            <p14:sldId id="578"/>
            <p14:sldId id="469"/>
            <p14:sldId id="580"/>
            <p14:sldId id="630"/>
            <p14:sldId id="631"/>
            <p14:sldId id="533"/>
            <p14:sldId id="581"/>
            <p14:sldId id="582"/>
            <p14:sldId id="583"/>
            <p14:sldId id="585"/>
            <p14:sldId id="632"/>
            <p14:sldId id="639"/>
            <p14:sldId id="633"/>
            <p14:sldId id="591"/>
            <p14:sldId id="629"/>
            <p14:sldId id="592"/>
            <p14:sldId id="556"/>
            <p14:sldId id="553"/>
            <p14:sldId id="637"/>
            <p14:sldId id="635"/>
            <p14:sldId id="634"/>
            <p14:sldId id="638"/>
            <p14:sldId id="554"/>
            <p14:sldId id="551"/>
            <p14:sldId id="501"/>
            <p14:sldId id="536"/>
            <p14:sldId id="575"/>
            <p14:sldId id="552"/>
            <p14:sldId id="612"/>
            <p14:sldId id="594"/>
            <p14:sldId id="595"/>
            <p14:sldId id="596"/>
            <p14:sldId id="605"/>
            <p14:sldId id="598"/>
            <p14:sldId id="599"/>
            <p14:sldId id="613"/>
            <p14:sldId id="601"/>
            <p14:sldId id="602"/>
            <p14:sldId id="614"/>
            <p14:sldId id="566"/>
            <p14:sldId id="603"/>
            <p14:sldId id="569"/>
            <p14:sldId id="576"/>
            <p14:sldId id="573"/>
            <p14:sldId id="570"/>
            <p14:sldId id="571"/>
            <p14:sldId id="299"/>
            <p14:sldId id="555"/>
            <p14:sldId id="537"/>
            <p14:sldId id="616"/>
            <p14:sldId id="610"/>
            <p14:sldId id="622"/>
            <p14:sldId id="640"/>
            <p14:sldId id="641"/>
          </p14:sldIdLst>
        </p14:section>
        <p14:section name="Slides to delete" id="{865A2144-1BDD-41C0-805A-9DD19A13BA3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943D05-5337-C6BC-65DA-34824BE5E645}" name="Sue Hoffmann" initials="SH" userId="2b4e22c3f7808152" providerId="Windows Live"/>
  <p188:author id="{50601A0A-1B68-9F7B-F24D-D63184ADE0E8}" name="Ashley Matus" initials="AM" userId="S::AMatus@jbsinternational.com::345b2db7-2b01-401c-a41e-3a12b07734d9" providerId="AD"/>
  <p188:author id="{C11CE511-5B1D-3D49-B51C-3CEE892EE794}" name="Stephanie Jeffreys" initials="SJ" userId="S::sjeffreys@jbsinternational.com::4b2aa478-4375-41a7-ab85-63bfafbee469" providerId="AD"/>
  <p188:author id="{2A135613-EDF1-DD5F-D3CE-5C8A995DA5B5}" name="Taryn McEachrane" initials="TM" userId="S::tmceachrane_jbsinternational.com#ext#@nih.onmicrosoft.com::5858bd52-b02c-4a8b-99cd-84ee2033bbee" providerId="AD"/>
  <p188:author id="{79CD664E-BC2D-E449-84F8-0A330A132E28}" name="Erika Capinguian" initials="EC" userId="S::ecapinguian@jbsinternational.com::0632d952-682a-4244-8b5c-95c1246f1b5c" providerId="AD"/>
  <p188:author id="{2CD2015E-D6E1-E05E-049C-8010A725335D}" name="Ashley Matus" initials="AM" userId="S::amatus@jbsinternational.com::345b2db7-2b01-401c-a41e-3a12b07734d9" providerId="AD"/>
  <p188:author id="{39545C90-8109-2426-FD2D-548B4CDA022E}" name="Judy Lavelle" initials="JL" userId="Judy Lavelle" providerId="None"/>
  <p188:author id="{D00E0AB5-3A35-8CF8-A255-D3D1F17D5EDC}" name="NIDA/OSPC/SPB" initials="EW" userId="NIDA/OSPC/SPB" providerId="None"/>
  <p188:author id="{1514BCB8-F169-4656-8AB2-89ABF14BCA9C}" name="Lavelle, Judith (NIH/NIDA) [E]" initials="L[" userId="S::lavellejm@nih.gov::4cc5eea7-9400-43bd-af5b-5c0cfc6ec2e2" providerId="AD"/>
  <p188:author id="{F903CAC4-F499-3329-C12D-FDD320610CDE}" name="Rodney LaPoint" initials="RL" userId="S::rlapoint@nasn.org::70743380-6a9f-4bba-a658-63799ee52e16" providerId="AD"/>
  <p188:author id="{C99BCEC6-0AF2-C921-145C-AB7FE92D69B2}" name="Teresa DuChateau" initials="TD" userId="4c1d73560381d6b0" providerId="Windows Live"/>
  <p188:author id="{E79314CD-F727-7B13-59E5-52D2C91E1862}" name="Laura Nolan" initials="LN" userId="S::lnolan@jbsinternational.com::fa742cc1-0b44-4335-9c66-bf65a53ffa95" providerId="AD"/>
  <p188:author id="{4D4C20D1-92A0-85C2-189F-DC9D109E90A5}" name="Taryn McEachrane" initials="TM" userId="S::tmceachrane@jbsinternational.com::e3097ce2-ba3b-4860-9301-54adbffbd1cc" providerId="AD"/>
  <p188:author id="{2733A9DD-FD15-3F60-8822-9839684F7D4A}" name="Amanda Gmyrek" initials="AG" userId="S::agmyrek@jbsinternational.com::3252d3f5-07ae-48f5-97dd-ee5338e104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F7B2E"/>
    <a:srgbClr val="00538E"/>
    <a:srgbClr val="CC14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CE0493-DA8D-44F8-8A55-D96505A7491B}" v="76" dt="2023-07-19T22:29:46.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511" autoAdjust="0"/>
  </p:normalViewPr>
  <p:slideViewPr>
    <p:cSldViewPr snapToGrid="0">
      <p:cViewPr varScale="1">
        <p:scale>
          <a:sx n="66" d="100"/>
          <a:sy n="66" d="100"/>
        </p:scale>
        <p:origin x="1280" y="32"/>
      </p:cViewPr>
      <p:guideLst>
        <p:guide orient="horz" pos="2160"/>
        <p:guide pos="2880"/>
      </p:guideLst>
    </p:cSldViewPr>
  </p:slideViewPr>
  <p:notesTextViewPr>
    <p:cViewPr>
      <p:scale>
        <a:sx n="1" d="1"/>
        <a:sy n="1" d="1"/>
      </p:scale>
      <p:origin x="0" y="0"/>
    </p:cViewPr>
  </p:notesTextViewPr>
  <p:notesViewPr>
    <p:cSldViewPr snapToGrid="0">
      <p:cViewPr varScale="1">
        <p:scale>
          <a:sx n="58" d="100"/>
          <a:sy n="58" d="100"/>
        </p:scale>
        <p:origin x="2528"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gs" Target="tags/tag1.xml"/><Relationship Id="rId69"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ney LaPoint" userId="70743380-6a9f-4bba-a658-63799ee52e16" providerId="ADAL" clId="{A3CE0493-DA8D-44F8-8A55-D96505A7491B}"/>
    <pc:docChg chg="undo custSel addSld modSld modSection">
      <pc:chgData name="Rodney LaPoint" userId="70743380-6a9f-4bba-a658-63799ee52e16" providerId="ADAL" clId="{A3CE0493-DA8D-44F8-8A55-D96505A7491B}" dt="2023-07-19T22:29:52.458" v="2074" actId="20577"/>
      <pc:docMkLst>
        <pc:docMk/>
      </pc:docMkLst>
      <pc:sldChg chg="addSp modSp mod">
        <pc:chgData name="Rodney LaPoint" userId="70743380-6a9f-4bba-a658-63799ee52e16" providerId="ADAL" clId="{A3CE0493-DA8D-44F8-8A55-D96505A7491B}" dt="2023-07-19T22:26:44.078" v="1964" actId="1076"/>
        <pc:sldMkLst>
          <pc:docMk/>
          <pc:sldMk cId="0" sldId="299"/>
        </pc:sldMkLst>
        <pc:spChg chg="add mod">
          <ac:chgData name="Rodney LaPoint" userId="70743380-6a9f-4bba-a658-63799ee52e16" providerId="ADAL" clId="{A3CE0493-DA8D-44F8-8A55-D96505A7491B}" dt="2023-07-19T22:26:44.078" v="1964" actId="1076"/>
          <ac:spMkLst>
            <pc:docMk/>
            <pc:sldMk cId="0" sldId="299"/>
            <ac:spMk id="2" creationId="{59314E9F-E239-2B97-CCD1-EC3E32DD6225}"/>
          </ac:spMkLst>
        </pc:spChg>
        <pc:picChg chg="mod">
          <ac:chgData name="Rodney LaPoint" userId="70743380-6a9f-4bba-a658-63799ee52e16" providerId="ADAL" clId="{A3CE0493-DA8D-44F8-8A55-D96505A7491B}" dt="2023-07-19T22:26:39.573" v="1963" actId="1076"/>
          <ac:picMkLst>
            <pc:docMk/>
            <pc:sldMk cId="0" sldId="299"/>
            <ac:picMk id="8" creationId="{D75216BD-1EB1-7030-57C5-4F6547417064}"/>
          </ac:picMkLst>
        </pc:picChg>
      </pc:sldChg>
      <pc:sldChg chg="addSp delSp modSp mod">
        <pc:chgData name="Rodney LaPoint" userId="70743380-6a9f-4bba-a658-63799ee52e16" providerId="ADAL" clId="{A3CE0493-DA8D-44F8-8A55-D96505A7491B}" dt="2023-07-19T21:44:28.347" v="269"/>
        <pc:sldMkLst>
          <pc:docMk/>
          <pc:sldMk cId="1017955827" sldId="469"/>
        </pc:sldMkLst>
        <pc:spChg chg="del">
          <ac:chgData name="Rodney LaPoint" userId="70743380-6a9f-4bba-a658-63799ee52e16" providerId="ADAL" clId="{A3CE0493-DA8D-44F8-8A55-D96505A7491B}" dt="2023-07-19T21:39:26.741" v="185" actId="478"/>
          <ac:spMkLst>
            <pc:docMk/>
            <pc:sldMk cId="1017955827" sldId="469"/>
            <ac:spMk id="4" creationId="{6D50D5AA-244E-DDA0-BEA8-5237A2F254A1}"/>
          </ac:spMkLst>
        </pc:spChg>
        <pc:spChg chg="mod">
          <ac:chgData name="Rodney LaPoint" userId="70743380-6a9f-4bba-a658-63799ee52e16" providerId="ADAL" clId="{A3CE0493-DA8D-44F8-8A55-D96505A7491B}" dt="2023-07-19T21:44:28.347" v="269"/>
          <ac:spMkLst>
            <pc:docMk/>
            <pc:sldMk cId="1017955827" sldId="469"/>
            <ac:spMk id="6" creationId="{EBFE204D-1AA2-8AA0-B68B-8F14EED839A7}"/>
          </ac:spMkLst>
        </pc:spChg>
        <pc:spChg chg="add mod">
          <ac:chgData name="Rodney LaPoint" userId="70743380-6a9f-4bba-a658-63799ee52e16" providerId="ADAL" clId="{A3CE0493-DA8D-44F8-8A55-D96505A7491B}" dt="2023-07-19T21:38:48.888" v="182"/>
          <ac:spMkLst>
            <pc:docMk/>
            <pc:sldMk cId="1017955827" sldId="469"/>
            <ac:spMk id="7" creationId="{CACBF01A-3374-2657-FDBC-464D7FA349FF}"/>
          </ac:spMkLst>
        </pc:spChg>
      </pc:sldChg>
      <pc:sldChg chg="addSp modSp mod">
        <pc:chgData name="Rodney LaPoint" userId="70743380-6a9f-4bba-a658-63799ee52e16" providerId="ADAL" clId="{A3CE0493-DA8D-44F8-8A55-D96505A7491B}" dt="2023-07-19T22:07:42.604" v="832" actId="1076"/>
        <pc:sldMkLst>
          <pc:docMk/>
          <pc:sldMk cId="1476937579" sldId="501"/>
        </pc:sldMkLst>
        <pc:spChg chg="add mod">
          <ac:chgData name="Rodney LaPoint" userId="70743380-6a9f-4bba-a658-63799ee52e16" providerId="ADAL" clId="{A3CE0493-DA8D-44F8-8A55-D96505A7491B}" dt="2023-07-19T22:07:42.604" v="832" actId="1076"/>
          <ac:spMkLst>
            <pc:docMk/>
            <pc:sldMk cId="1476937579" sldId="501"/>
            <ac:spMk id="3" creationId="{3EB1FD22-069B-9EAF-9FD5-D60831059C1B}"/>
          </ac:spMkLst>
        </pc:spChg>
      </pc:sldChg>
      <pc:sldChg chg="modSp mod">
        <pc:chgData name="Rodney LaPoint" userId="70743380-6a9f-4bba-a658-63799ee52e16" providerId="ADAL" clId="{A3CE0493-DA8D-44F8-8A55-D96505A7491B}" dt="2023-07-19T21:48:05.399" v="367" actId="20577"/>
        <pc:sldMkLst>
          <pc:docMk/>
          <pc:sldMk cId="177824197" sldId="533"/>
        </pc:sldMkLst>
        <pc:spChg chg="mod">
          <ac:chgData name="Rodney LaPoint" userId="70743380-6a9f-4bba-a658-63799ee52e16" providerId="ADAL" clId="{A3CE0493-DA8D-44F8-8A55-D96505A7491B}" dt="2023-07-19T21:48:05.399" v="367" actId="20577"/>
          <ac:spMkLst>
            <pc:docMk/>
            <pc:sldMk cId="177824197" sldId="533"/>
            <ac:spMk id="3" creationId="{EE06FC00-BC28-2B67-8324-F76A3B6F8397}"/>
          </ac:spMkLst>
        </pc:spChg>
      </pc:sldChg>
      <pc:sldChg chg="addSp delSp modSp mod">
        <pc:chgData name="Rodney LaPoint" userId="70743380-6a9f-4bba-a658-63799ee52e16" providerId="ADAL" clId="{A3CE0493-DA8D-44F8-8A55-D96505A7491B}" dt="2023-07-19T22:08:05.498" v="836" actId="20577"/>
        <pc:sldMkLst>
          <pc:docMk/>
          <pc:sldMk cId="532157585" sldId="536"/>
        </pc:sldMkLst>
        <pc:spChg chg="add del mod">
          <ac:chgData name="Rodney LaPoint" userId="70743380-6a9f-4bba-a658-63799ee52e16" providerId="ADAL" clId="{A3CE0493-DA8D-44F8-8A55-D96505A7491B}" dt="2023-07-19T22:07:58.883" v="833" actId="478"/>
          <ac:spMkLst>
            <pc:docMk/>
            <pc:sldMk cId="532157585" sldId="536"/>
            <ac:spMk id="3" creationId="{4A812E0C-E27C-E5BF-DEDA-B09061B19A1F}"/>
          </ac:spMkLst>
        </pc:spChg>
        <pc:spChg chg="add mod">
          <ac:chgData name="Rodney LaPoint" userId="70743380-6a9f-4bba-a658-63799ee52e16" providerId="ADAL" clId="{A3CE0493-DA8D-44F8-8A55-D96505A7491B}" dt="2023-07-19T22:08:05.498" v="836" actId="20577"/>
          <ac:spMkLst>
            <pc:docMk/>
            <pc:sldMk cId="532157585" sldId="536"/>
            <ac:spMk id="4" creationId="{B1FF8B09-EA3A-40C5-BD9F-8DCA1F444566}"/>
          </ac:spMkLst>
        </pc:spChg>
      </pc:sldChg>
      <pc:sldChg chg="addSp delSp modSp mod">
        <pc:chgData name="Rodney LaPoint" userId="70743380-6a9f-4bba-a658-63799ee52e16" providerId="ADAL" clId="{A3CE0493-DA8D-44F8-8A55-D96505A7491B}" dt="2023-07-19T22:29:14.528" v="2068" actId="20577"/>
        <pc:sldMkLst>
          <pc:docMk/>
          <pc:sldMk cId="2450926839" sldId="537"/>
        </pc:sldMkLst>
        <pc:spChg chg="add mod">
          <ac:chgData name="Rodney LaPoint" userId="70743380-6a9f-4bba-a658-63799ee52e16" providerId="ADAL" clId="{A3CE0493-DA8D-44F8-8A55-D96505A7491B}" dt="2023-07-19T22:29:14.528" v="2068" actId="20577"/>
          <ac:spMkLst>
            <pc:docMk/>
            <pc:sldMk cId="2450926839" sldId="537"/>
            <ac:spMk id="2" creationId="{CE9A2B01-B0C3-937F-07C4-99C9934707FC}"/>
          </ac:spMkLst>
        </pc:spChg>
        <pc:spChg chg="del">
          <ac:chgData name="Rodney LaPoint" userId="70743380-6a9f-4bba-a658-63799ee52e16" providerId="ADAL" clId="{A3CE0493-DA8D-44F8-8A55-D96505A7491B}" dt="2023-07-19T22:29:04.105" v="2064" actId="478"/>
          <ac:spMkLst>
            <pc:docMk/>
            <pc:sldMk cId="2450926839" sldId="537"/>
            <ac:spMk id="12" creationId="{D7CF86B9-33D0-BBED-EC3D-A1E20EF2F00E}"/>
          </ac:spMkLst>
        </pc:spChg>
        <pc:spChg chg="mod">
          <ac:chgData name="Rodney LaPoint" userId="70743380-6a9f-4bba-a658-63799ee52e16" providerId="ADAL" clId="{A3CE0493-DA8D-44F8-8A55-D96505A7491B}" dt="2023-07-19T22:28:32.371" v="2062" actId="255"/>
          <ac:spMkLst>
            <pc:docMk/>
            <pc:sldMk cId="2450926839" sldId="537"/>
            <ac:spMk id="14" creationId="{29702A12-030F-8F87-3079-4BA930A0A4D0}"/>
          </ac:spMkLst>
        </pc:spChg>
      </pc:sldChg>
      <pc:sldChg chg="addSp modSp mod modCm">
        <pc:chgData name="Rodney LaPoint" userId="70743380-6a9f-4bba-a658-63799ee52e16" providerId="ADAL" clId="{A3CE0493-DA8D-44F8-8A55-D96505A7491B}" dt="2023-07-19T22:06:51.088" v="763" actId="1076"/>
        <pc:sldMkLst>
          <pc:docMk/>
          <pc:sldMk cId="1376334621" sldId="551"/>
        </pc:sldMkLst>
        <pc:spChg chg="add mod">
          <ac:chgData name="Rodney LaPoint" userId="70743380-6a9f-4bba-a658-63799ee52e16" providerId="ADAL" clId="{A3CE0493-DA8D-44F8-8A55-D96505A7491B}" dt="2023-07-19T22:06:51.088" v="763" actId="1076"/>
          <ac:spMkLst>
            <pc:docMk/>
            <pc:sldMk cId="1376334621" sldId="551"/>
            <ac:spMk id="3" creationId="{E076C807-DB71-5373-A06E-90641F43FD9E}"/>
          </ac:spMkLst>
        </pc:spChg>
        <pc:extLst>
          <p:ext xmlns:p="http://schemas.openxmlformats.org/presentationml/2006/main" uri="{D6D511B9-2390-475A-947B-AFAB55BFBCF1}">
            <pc226:cmChg xmlns:pc226="http://schemas.microsoft.com/office/powerpoint/2022/06/main/command" chg="mod">
              <pc226:chgData name="Rodney LaPoint" userId="70743380-6a9f-4bba-a658-63799ee52e16" providerId="ADAL" clId="{A3CE0493-DA8D-44F8-8A55-D96505A7491B}" dt="2023-07-14T02:40:04.081" v="61"/>
              <pc2:cmMkLst xmlns:pc2="http://schemas.microsoft.com/office/powerpoint/2019/9/main/command">
                <pc:docMk/>
                <pc:sldMk cId="1376334621" sldId="551"/>
                <pc2:cmMk id="{41F84934-64E4-4C85-80AA-36FD819CDE8F}"/>
              </pc2:cmMkLst>
            </pc226:cmChg>
          </p:ext>
        </pc:extLst>
      </pc:sldChg>
      <pc:sldChg chg="addSp delSp modSp mod">
        <pc:chgData name="Rodney LaPoint" userId="70743380-6a9f-4bba-a658-63799ee52e16" providerId="ADAL" clId="{A3CE0493-DA8D-44F8-8A55-D96505A7491B}" dt="2023-07-19T22:08:51.035" v="856" actId="20577"/>
        <pc:sldMkLst>
          <pc:docMk/>
          <pc:sldMk cId="2509345237" sldId="552"/>
        </pc:sldMkLst>
        <pc:spChg chg="add del mod">
          <ac:chgData name="Rodney LaPoint" userId="70743380-6a9f-4bba-a658-63799ee52e16" providerId="ADAL" clId="{A3CE0493-DA8D-44F8-8A55-D96505A7491B}" dt="2023-07-19T22:08:43.370" v="851" actId="478"/>
          <ac:spMkLst>
            <pc:docMk/>
            <pc:sldMk cId="2509345237" sldId="552"/>
            <ac:spMk id="3" creationId="{D211B955-3972-BB2A-39BF-45B37AE2FEDF}"/>
          </ac:spMkLst>
        </pc:spChg>
        <pc:spChg chg="add mod">
          <ac:chgData name="Rodney LaPoint" userId="70743380-6a9f-4bba-a658-63799ee52e16" providerId="ADAL" clId="{A3CE0493-DA8D-44F8-8A55-D96505A7491B}" dt="2023-07-19T22:08:51.035" v="856" actId="20577"/>
          <ac:spMkLst>
            <pc:docMk/>
            <pc:sldMk cId="2509345237" sldId="552"/>
            <ac:spMk id="4" creationId="{3812B62B-D19B-8FCB-8457-253213B6E4E5}"/>
          </ac:spMkLst>
        </pc:spChg>
      </pc:sldChg>
      <pc:sldChg chg="setBg">
        <pc:chgData name="Rodney LaPoint" userId="70743380-6a9f-4bba-a658-63799ee52e16" providerId="ADAL" clId="{A3CE0493-DA8D-44F8-8A55-D96505A7491B}" dt="2023-07-14T02:15:45.765" v="8"/>
        <pc:sldMkLst>
          <pc:docMk/>
          <pc:sldMk cId="1632217140" sldId="553"/>
        </pc:sldMkLst>
      </pc:sldChg>
      <pc:sldChg chg="modSp mod setBg">
        <pc:chgData name="Rodney LaPoint" userId="70743380-6a9f-4bba-a658-63799ee52e16" providerId="ADAL" clId="{A3CE0493-DA8D-44F8-8A55-D96505A7491B}" dt="2023-07-14T02:22:23.881" v="49" actId="207"/>
        <pc:sldMkLst>
          <pc:docMk/>
          <pc:sldMk cId="2009973428" sldId="554"/>
        </pc:sldMkLst>
        <pc:spChg chg="mod">
          <ac:chgData name="Rodney LaPoint" userId="70743380-6a9f-4bba-a658-63799ee52e16" providerId="ADAL" clId="{A3CE0493-DA8D-44F8-8A55-D96505A7491B}" dt="2023-07-14T02:22:23.881" v="49" actId="207"/>
          <ac:spMkLst>
            <pc:docMk/>
            <pc:sldMk cId="2009973428" sldId="554"/>
            <ac:spMk id="3" creationId="{E7DB6AF1-8B2E-08AF-B524-70D5FBB0E730}"/>
          </ac:spMkLst>
        </pc:spChg>
      </pc:sldChg>
      <pc:sldChg chg="setBg">
        <pc:chgData name="Rodney LaPoint" userId="70743380-6a9f-4bba-a658-63799ee52e16" providerId="ADAL" clId="{A3CE0493-DA8D-44F8-8A55-D96505A7491B}" dt="2023-07-14T02:49:43.991" v="157"/>
        <pc:sldMkLst>
          <pc:docMk/>
          <pc:sldMk cId="2667866745" sldId="555"/>
        </pc:sldMkLst>
      </pc:sldChg>
      <pc:sldChg chg="addSp modSp mod">
        <pc:chgData name="Rodney LaPoint" userId="70743380-6a9f-4bba-a658-63799ee52e16" providerId="ADAL" clId="{A3CE0493-DA8D-44F8-8A55-D96505A7491B}" dt="2023-07-19T21:57:20.879" v="445" actId="20577"/>
        <pc:sldMkLst>
          <pc:docMk/>
          <pc:sldMk cId="284209712" sldId="556"/>
        </pc:sldMkLst>
        <pc:spChg chg="add mod">
          <ac:chgData name="Rodney LaPoint" userId="70743380-6a9f-4bba-a658-63799ee52e16" providerId="ADAL" clId="{A3CE0493-DA8D-44F8-8A55-D96505A7491B}" dt="2023-07-19T21:57:20.879" v="445" actId="20577"/>
          <ac:spMkLst>
            <pc:docMk/>
            <pc:sldMk cId="284209712" sldId="556"/>
            <ac:spMk id="3" creationId="{33593528-8EF4-1750-DBBD-37AEDFF3250B}"/>
          </ac:spMkLst>
        </pc:spChg>
      </pc:sldChg>
      <pc:sldChg chg="addSp modSp mod">
        <pc:chgData name="Rodney LaPoint" userId="70743380-6a9f-4bba-a658-63799ee52e16" providerId="ADAL" clId="{A3CE0493-DA8D-44F8-8A55-D96505A7491B}" dt="2023-07-19T22:20:38.969" v="1629" actId="14100"/>
        <pc:sldMkLst>
          <pc:docMk/>
          <pc:sldMk cId="1832983123" sldId="566"/>
        </pc:sldMkLst>
        <pc:spChg chg="add mod">
          <ac:chgData name="Rodney LaPoint" userId="70743380-6a9f-4bba-a658-63799ee52e16" providerId="ADAL" clId="{A3CE0493-DA8D-44F8-8A55-D96505A7491B}" dt="2023-07-19T22:20:38.969" v="1629" actId="14100"/>
          <ac:spMkLst>
            <pc:docMk/>
            <pc:sldMk cId="1832983123" sldId="566"/>
            <ac:spMk id="2" creationId="{AAB3C61C-CF3A-63E7-D835-C357D105C230}"/>
          </ac:spMkLst>
        </pc:spChg>
      </pc:sldChg>
      <pc:sldChg chg="addSp delSp modSp mod">
        <pc:chgData name="Rodney LaPoint" userId="70743380-6a9f-4bba-a658-63799ee52e16" providerId="ADAL" clId="{A3CE0493-DA8D-44F8-8A55-D96505A7491B}" dt="2023-07-19T22:22:04.065" v="1746" actId="20577"/>
        <pc:sldMkLst>
          <pc:docMk/>
          <pc:sldMk cId="461239595" sldId="569"/>
        </pc:sldMkLst>
        <pc:spChg chg="add del mod">
          <ac:chgData name="Rodney LaPoint" userId="70743380-6a9f-4bba-a658-63799ee52e16" providerId="ADAL" clId="{A3CE0493-DA8D-44F8-8A55-D96505A7491B}" dt="2023-07-19T22:21:58.691" v="1743" actId="478"/>
          <ac:spMkLst>
            <pc:docMk/>
            <pc:sldMk cId="461239595" sldId="569"/>
            <ac:spMk id="3" creationId="{47964306-6C20-1679-1964-A2837010A673}"/>
          </ac:spMkLst>
        </pc:spChg>
        <pc:spChg chg="add mod">
          <ac:chgData name="Rodney LaPoint" userId="70743380-6a9f-4bba-a658-63799ee52e16" providerId="ADAL" clId="{A3CE0493-DA8D-44F8-8A55-D96505A7491B}" dt="2023-07-19T22:22:04.065" v="1746" actId="20577"/>
          <ac:spMkLst>
            <pc:docMk/>
            <pc:sldMk cId="461239595" sldId="569"/>
            <ac:spMk id="4" creationId="{FB3BF65D-815F-19F3-613B-3C35598E38CE}"/>
          </ac:spMkLst>
        </pc:spChg>
      </pc:sldChg>
      <pc:sldChg chg="addSp delSp modSp mod">
        <pc:chgData name="Rodney LaPoint" userId="70743380-6a9f-4bba-a658-63799ee52e16" providerId="ADAL" clId="{A3CE0493-DA8D-44F8-8A55-D96505A7491B}" dt="2023-07-19T22:24:10.959" v="1870" actId="20577"/>
        <pc:sldMkLst>
          <pc:docMk/>
          <pc:sldMk cId="3244655059" sldId="570"/>
        </pc:sldMkLst>
        <pc:spChg chg="add del mod">
          <ac:chgData name="Rodney LaPoint" userId="70743380-6a9f-4bba-a658-63799ee52e16" providerId="ADAL" clId="{A3CE0493-DA8D-44F8-8A55-D96505A7491B}" dt="2023-07-19T22:24:06.072" v="1865" actId="478"/>
          <ac:spMkLst>
            <pc:docMk/>
            <pc:sldMk cId="3244655059" sldId="570"/>
            <ac:spMk id="3" creationId="{4CA3AE9D-1EF5-DA10-4211-EF5A41E76191}"/>
          </ac:spMkLst>
        </pc:spChg>
        <pc:spChg chg="add mod">
          <ac:chgData name="Rodney LaPoint" userId="70743380-6a9f-4bba-a658-63799ee52e16" providerId="ADAL" clId="{A3CE0493-DA8D-44F8-8A55-D96505A7491B}" dt="2023-07-19T22:24:10.959" v="1870" actId="20577"/>
          <ac:spMkLst>
            <pc:docMk/>
            <pc:sldMk cId="3244655059" sldId="570"/>
            <ac:spMk id="4" creationId="{D366848E-5E65-D3B0-34DB-CCF89C1F8ED9}"/>
          </ac:spMkLst>
        </pc:spChg>
      </pc:sldChg>
      <pc:sldChg chg="modSp mod">
        <pc:chgData name="Rodney LaPoint" userId="70743380-6a9f-4bba-a658-63799ee52e16" providerId="ADAL" clId="{A3CE0493-DA8D-44F8-8A55-D96505A7491B}" dt="2023-07-19T22:24:53.797" v="1885" actId="255"/>
        <pc:sldMkLst>
          <pc:docMk/>
          <pc:sldMk cId="2810717879" sldId="571"/>
        </pc:sldMkLst>
        <pc:spChg chg="mod">
          <ac:chgData name="Rodney LaPoint" userId="70743380-6a9f-4bba-a658-63799ee52e16" providerId="ADAL" clId="{A3CE0493-DA8D-44F8-8A55-D96505A7491B}" dt="2023-07-19T22:24:53.797" v="1885" actId="255"/>
          <ac:spMkLst>
            <pc:docMk/>
            <pc:sldMk cId="2810717879" sldId="571"/>
            <ac:spMk id="7" creationId="{B68FBDE6-C829-B4C2-05CC-E40B0C98DD90}"/>
          </ac:spMkLst>
        </pc:spChg>
      </pc:sldChg>
      <pc:sldChg chg="addSp delSp modSp mod">
        <pc:chgData name="Rodney LaPoint" userId="70743380-6a9f-4bba-a658-63799ee52e16" providerId="ADAL" clId="{A3CE0493-DA8D-44F8-8A55-D96505A7491B}" dt="2023-07-19T22:23:54.288" v="1864" actId="255"/>
        <pc:sldMkLst>
          <pc:docMk/>
          <pc:sldMk cId="10387527" sldId="573"/>
        </pc:sldMkLst>
        <pc:spChg chg="mod">
          <ac:chgData name="Rodney LaPoint" userId="70743380-6a9f-4bba-a658-63799ee52e16" providerId="ADAL" clId="{A3CE0493-DA8D-44F8-8A55-D96505A7491B}" dt="2023-07-19T22:23:54.288" v="1864" actId="255"/>
          <ac:spMkLst>
            <pc:docMk/>
            <pc:sldMk cId="10387527" sldId="573"/>
            <ac:spMk id="2" creationId="{E18B03BB-2F8D-852F-F909-E6D5698D766F}"/>
          </ac:spMkLst>
        </pc:spChg>
        <pc:spChg chg="add del mod">
          <ac:chgData name="Rodney LaPoint" userId="70743380-6a9f-4bba-a658-63799ee52e16" providerId="ADAL" clId="{A3CE0493-DA8D-44F8-8A55-D96505A7491B}" dt="2023-07-14T02:48:36.720" v="149" actId="478"/>
          <ac:spMkLst>
            <pc:docMk/>
            <pc:sldMk cId="10387527" sldId="573"/>
            <ac:spMk id="3" creationId="{06995AD1-55D0-4D1D-9D70-D0846054E8BD}"/>
          </ac:spMkLst>
        </pc:spChg>
        <pc:spChg chg="add mod">
          <ac:chgData name="Rodney LaPoint" userId="70743380-6a9f-4bba-a658-63799ee52e16" providerId="ADAL" clId="{A3CE0493-DA8D-44F8-8A55-D96505A7491B}" dt="2023-07-19T22:23:21.388" v="1838" actId="14100"/>
          <ac:spMkLst>
            <pc:docMk/>
            <pc:sldMk cId="10387527" sldId="573"/>
            <ac:spMk id="4" creationId="{DD411162-5549-9C8E-96E4-060182A0DA80}"/>
          </ac:spMkLst>
        </pc:spChg>
        <pc:picChg chg="mod">
          <ac:chgData name="Rodney LaPoint" userId="70743380-6a9f-4bba-a658-63799ee52e16" providerId="ADAL" clId="{A3CE0493-DA8D-44F8-8A55-D96505A7491B}" dt="2023-07-14T02:48:09.391" v="146" actId="1076"/>
          <ac:picMkLst>
            <pc:docMk/>
            <pc:sldMk cId="10387527" sldId="573"/>
            <ac:picMk id="61443" creationId="{2BA08555-E54B-D567-473C-3708C22CFC04}"/>
          </ac:picMkLst>
        </pc:picChg>
      </pc:sldChg>
      <pc:sldChg chg="modSp mod">
        <pc:chgData name="Rodney LaPoint" userId="70743380-6a9f-4bba-a658-63799ee52e16" providerId="ADAL" clId="{A3CE0493-DA8D-44F8-8A55-D96505A7491B}" dt="2023-07-19T22:08:28.303" v="850" actId="20577"/>
        <pc:sldMkLst>
          <pc:docMk/>
          <pc:sldMk cId="2180545542" sldId="575"/>
        </pc:sldMkLst>
        <pc:spChg chg="mod">
          <ac:chgData name="Rodney LaPoint" userId="70743380-6a9f-4bba-a658-63799ee52e16" providerId="ADAL" clId="{A3CE0493-DA8D-44F8-8A55-D96505A7491B}" dt="2023-07-19T22:08:28.303" v="850" actId="20577"/>
          <ac:spMkLst>
            <pc:docMk/>
            <pc:sldMk cId="2180545542" sldId="575"/>
            <ac:spMk id="4" creationId="{7C752E1D-5F2D-A60A-E600-6B8BA4348078}"/>
          </ac:spMkLst>
        </pc:spChg>
      </pc:sldChg>
      <pc:sldChg chg="addSp modSp mod">
        <pc:chgData name="Rodney LaPoint" userId="70743380-6a9f-4bba-a658-63799ee52e16" providerId="ADAL" clId="{A3CE0493-DA8D-44F8-8A55-D96505A7491B}" dt="2023-07-19T22:22:27.757" v="1757" actId="20577"/>
        <pc:sldMkLst>
          <pc:docMk/>
          <pc:sldMk cId="747995616" sldId="576"/>
        </pc:sldMkLst>
        <pc:spChg chg="add mod">
          <ac:chgData name="Rodney LaPoint" userId="70743380-6a9f-4bba-a658-63799ee52e16" providerId="ADAL" clId="{A3CE0493-DA8D-44F8-8A55-D96505A7491B}" dt="2023-07-19T22:22:27.757" v="1757" actId="20577"/>
          <ac:spMkLst>
            <pc:docMk/>
            <pc:sldMk cId="747995616" sldId="576"/>
            <ac:spMk id="5" creationId="{F1BCE789-ACD9-D85E-33C4-BB7C7A168838}"/>
          </ac:spMkLst>
        </pc:spChg>
      </pc:sldChg>
      <pc:sldChg chg="delSp modSp mod">
        <pc:chgData name="Rodney LaPoint" userId="70743380-6a9f-4bba-a658-63799ee52e16" providerId="ADAL" clId="{A3CE0493-DA8D-44F8-8A55-D96505A7491B}" dt="2023-07-19T21:45:07.700" v="295" actId="20577"/>
        <pc:sldMkLst>
          <pc:docMk/>
          <pc:sldMk cId="1297113118" sldId="580"/>
        </pc:sldMkLst>
        <pc:spChg chg="del">
          <ac:chgData name="Rodney LaPoint" userId="70743380-6a9f-4bba-a658-63799ee52e16" providerId="ADAL" clId="{A3CE0493-DA8D-44F8-8A55-D96505A7491B}" dt="2023-07-19T21:41:57.898" v="189" actId="478"/>
          <ac:spMkLst>
            <pc:docMk/>
            <pc:sldMk cId="1297113118" sldId="580"/>
            <ac:spMk id="3" creationId="{6AD0494F-395B-301F-A953-3035976A5A1B}"/>
          </ac:spMkLst>
        </pc:spChg>
        <pc:spChg chg="mod">
          <ac:chgData name="Rodney LaPoint" userId="70743380-6a9f-4bba-a658-63799ee52e16" providerId="ADAL" clId="{A3CE0493-DA8D-44F8-8A55-D96505A7491B}" dt="2023-07-19T21:45:07.700" v="295" actId="20577"/>
          <ac:spMkLst>
            <pc:docMk/>
            <pc:sldMk cId="1297113118" sldId="580"/>
            <ac:spMk id="13" creationId="{BC82C060-CBD6-2BFD-680D-1C048E0624EB}"/>
          </ac:spMkLst>
        </pc:spChg>
      </pc:sldChg>
      <pc:sldChg chg="addSp modSp mod">
        <pc:chgData name="Rodney LaPoint" userId="70743380-6a9f-4bba-a658-63799ee52e16" providerId="ADAL" clId="{A3CE0493-DA8D-44F8-8A55-D96505A7491B}" dt="2023-07-19T21:50:48.944" v="375" actId="20577"/>
        <pc:sldMkLst>
          <pc:docMk/>
          <pc:sldMk cId="4003071596" sldId="582"/>
        </pc:sldMkLst>
        <pc:spChg chg="mod">
          <ac:chgData name="Rodney LaPoint" userId="70743380-6a9f-4bba-a658-63799ee52e16" providerId="ADAL" clId="{A3CE0493-DA8D-44F8-8A55-D96505A7491B}" dt="2023-07-19T21:48:55.989" v="369" actId="6549"/>
          <ac:spMkLst>
            <pc:docMk/>
            <pc:sldMk cId="4003071596" sldId="582"/>
            <ac:spMk id="2" creationId="{8F6D1F5C-EA2A-094D-BAB4-658EC8484C10}"/>
          </ac:spMkLst>
        </pc:spChg>
        <pc:spChg chg="add mod">
          <ac:chgData name="Rodney LaPoint" userId="70743380-6a9f-4bba-a658-63799ee52e16" providerId="ADAL" clId="{A3CE0493-DA8D-44F8-8A55-D96505A7491B}" dt="2023-07-19T21:50:48.944" v="375" actId="20577"/>
          <ac:spMkLst>
            <pc:docMk/>
            <pc:sldMk cId="4003071596" sldId="582"/>
            <ac:spMk id="3" creationId="{BE0AA295-8DEC-EDA4-7CF3-8DC7FC854041}"/>
          </ac:spMkLst>
        </pc:spChg>
        <pc:spChg chg="mod">
          <ac:chgData name="Rodney LaPoint" userId="70743380-6a9f-4bba-a658-63799ee52e16" providerId="ADAL" clId="{A3CE0493-DA8D-44F8-8A55-D96505A7491B}" dt="2023-07-19T21:49:15.746" v="370" actId="1076"/>
          <ac:spMkLst>
            <pc:docMk/>
            <pc:sldMk cId="4003071596" sldId="582"/>
            <ac:spMk id="10" creationId="{1A38835A-52B9-D2EE-BFD8-302B16DA09CB}"/>
          </ac:spMkLst>
        </pc:spChg>
        <pc:spChg chg="mod">
          <ac:chgData name="Rodney LaPoint" userId="70743380-6a9f-4bba-a658-63799ee52e16" providerId="ADAL" clId="{A3CE0493-DA8D-44F8-8A55-D96505A7491B}" dt="2023-07-19T21:49:15.746" v="370" actId="1076"/>
          <ac:spMkLst>
            <pc:docMk/>
            <pc:sldMk cId="4003071596" sldId="582"/>
            <ac:spMk id="15" creationId="{BAE2F44C-0F2F-5C90-B6C0-C67D62F739A6}"/>
          </ac:spMkLst>
        </pc:spChg>
        <pc:picChg chg="mod">
          <ac:chgData name="Rodney LaPoint" userId="70743380-6a9f-4bba-a658-63799ee52e16" providerId="ADAL" clId="{A3CE0493-DA8D-44F8-8A55-D96505A7491B}" dt="2023-07-19T21:49:15.746" v="370" actId="1076"/>
          <ac:picMkLst>
            <pc:docMk/>
            <pc:sldMk cId="4003071596" sldId="582"/>
            <ac:picMk id="7" creationId="{CAB35495-D566-110A-406A-A7ECDFE3B85B}"/>
          </ac:picMkLst>
        </pc:picChg>
      </pc:sldChg>
      <pc:sldChg chg="addSp delSp modSp mod">
        <pc:chgData name="Rodney LaPoint" userId="70743380-6a9f-4bba-a658-63799ee52e16" providerId="ADAL" clId="{A3CE0493-DA8D-44F8-8A55-D96505A7491B}" dt="2023-07-19T21:50:57.383" v="377" actId="20577"/>
        <pc:sldMkLst>
          <pc:docMk/>
          <pc:sldMk cId="2387402006" sldId="583"/>
        </pc:sldMkLst>
        <pc:spChg chg="del">
          <ac:chgData name="Rodney LaPoint" userId="70743380-6a9f-4bba-a658-63799ee52e16" providerId="ADAL" clId="{A3CE0493-DA8D-44F8-8A55-D96505A7491B}" dt="2023-07-19T21:50:29.475" v="372" actId="478"/>
          <ac:spMkLst>
            <pc:docMk/>
            <pc:sldMk cId="2387402006" sldId="583"/>
            <ac:spMk id="5" creationId="{836A3CCB-3842-C5FF-0701-7151B6E5AA99}"/>
          </ac:spMkLst>
        </pc:spChg>
        <pc:spChg chg="add mod">
          <ac:chgData name="Rodney LaPoint" userId="70743380-6a9f-4bba-a658-63799ee52e16" providerId="ADAL" clId="{A3CE0493-DA8D-44F8-8A55-D96505A7491B}" dt="2023-07-19T21:50:57.383" v="377" actId="20577"/>
          <ac:spMkLst>
            <pc:docMk/>
            <pc:sldMk cId="2387402006" sldId="583"/>
            <ac:spMk id="7" creationId="{FF7CF565-C6CD-B824-BA74-DB09A50A2940}"/>
          </ac:spMkLst>
        </pc:spChg>
      </pc:sldChg>
      <pc:sldChg chg="addSp delSp modSp mod">
        <pc:chgData name="Rodney LaPoint" userId="70743380-6a9f-4bba-a658-63799ee52e16" providerId="ADAL" clId="{A3CE0493-DA8D-44F8-8A55-D96505A7491B}" dt="2023-07-19T21:59:24.920" v="492" actId="20577"/>
        <pc:sldMkLst>
          <pc:docMk/>
          <pc:sldMk cId="0" sldId="589"/>
        </pc:sldMkLst>
        <pc:spChg chg="mod">
          <ac:chgData name="Rodney LaPoint" userId="70743380-6a9f-4bba-a658-63799ee52e16" providerId="ADAL" clId="{A3CE0493-DA8D-44F8-8A55-D96505A7491B}" dt="2023-07-19T21:59:08.987" v="490" actId="255"/>
          <ac:spMkLst>
            <pc:docMk/>
            <pc:sldMk cId="0" sldId="589"/>
            <ac:spMk id="3" creationId="{AAA260C9-DB31-83F3-C1E6-FC110668CF98}"/>
          </ac:spMkLst>
        </pc:spChg>
        <pc:spChg chg="add del mod">
          <ac:chgData name="Rodney LaPoint" userId="70743380-6a9f-4bba-a658-63799ee52e16" providerId="ADAL" clId="{A3CE0493-DA8D-44F8-8A55-D96505A7491B}" dt="2023-07-19T21:57:59.481" v="447" actId="478"/>
          <ac:spMkLst>
            <pc:docMk/>
            <pc:sldMk cId="0" sldId="589"/>
            <ac:spMk id="4" creationId="{2BE4103B-ABC9-0C18-B9FB-A6F9D50079C1}"/>
          </ac:spMkLst>
        </pc:spChg>
        <pc:spChg chg="add mod">
          <ac:chgData name="Rodney LaPoint" userId="70743380-6a9f-4bba-a658-63799ee52e16" providerId="ADAL" clId="{A3CE0493-DA8D-44F8-8A55-D96505A7491B}" dt="2023-07-19T21:59:24.920" v="492" actId="20577"/>
          <ac:spMkLst>
            <pc:docMk/>
            <pc:sldMk cId="0" sldId="589"/>
            <ac:spMk id="5" creationId="{7B1D214F-8F8E-FC53-CC2D-D92BC30BBE2B}"/>
          </ac:spMkLst>
        </pc:spChg>
        <pc:picChg chg="mod">
          <ac:chgData name="Rodney LaPoint" userId="70743380-6a9f-4bba-a658-63799ee52e16" providerId="ADAL" clId="{A3CE0493-DA8D-44F8-8A55-D96505A7491B}" dt="2023-07-19T21:58:06.380" v="449" actId="1076"/>
          <ac:picMkLst>
            <pc:docMk/>
            <pc:sldMk cId="0" sldId="589"/>
            <ac:picMk id="2" creationId="{D543302E-1601-616E-D379-88A4F12A1E01}"/>
          </ac:picMkLst>
        </pc:picChg>
      </pc:sldChg>
      <pc:sldChg chg="setBg">
        <pc:chgData name="Rodney LaPoint" userId="70743380-6a9f-4bba-a658-63799ee52e16" providerId="ADAL" clId="{A3CE0493-DA8D-44F8-8A55-D96505A7491B}" dt="2023-07-14T02:14:38.982" v="1"/>
        <pc:sldMkLst>
          <pc:docMk/>
          <pc:sldMk cId="1338263728" sldId="591"/>
        </pc:sldMkLst>
      </pc:sldChg>
      <pc:sldChg chg="addSp delSp modSp mod">
        <pc:chgData name="Rodney LaPoint" userId="70743380-6a9f-4bba-a658-63799ee52e16" providerId="ADAL" clId="{A3CE0493-DA8D-44F8-8A55-D96505A7491B}" dt="2023-07-19T21:57:07.084" v="435" actId="20577"/>
        <pc:sldMkLst>
          <pc:docMk/>
          <pc:sldMk cId="1053096320" sldId="592"/>
        </pc:sldMkLst>
        <pc:spChg chg="add del mod">
          <ac:chgData name="Rodney LaPoint" userId="70743380-6a9f-4bba-a658-63799ee52e16" providerId="ADAL" clId="{A3CE0493-DA8D-44F8-8A55-D96505A7491B}" dt="2023-07-19T21:57:01.271" v="432" actId="478"/>
          <ac:spMkLst>
            <pc:docMk/>
            <pc:sldMk cId="1053096320" sldId="592"/>
            <ac:spMk id="2" creationId="{FFBE941E-33F7-259D-895E-E749316BDF15}"/>
          </ac:spMkLst>
        </pc:spChg>
        <pc:spChg chg="add mod">
          <ac:chgData name="Rodney LaPoint" userId="70743380-6a9f-4bba-a658-63799ee52e16" providerId="ADAL" clId="{A3CE0493-DA8D-44F8-8A55-D96505A7491B}" dt="2023-07-19T21:57:07.084" v="435" actId="20577"/>
          <ac:spMkLst>
            <pc:docMk/>
            <pc:sldMk cId="1053096320" sldId="592"/>
            <ac:spMk id="4" creationId="{33CC3F98-01FE-BC08-C689-63F67958305A}"/>
          </ac:spMkLst>
        </pc:spChg>
      </pc:sldChg>
      <pc:sldChg chg="addSp modSp mod">
        <pc:chgData name="Rodney LaPoint" userId="70743380-6a9f-4bba-a658-63799ee52e16" providerId="ADAL" clId="{A3CE0493-DA8D-44F8-8A55-D96505A7491B}" dt="2023-07-19T22:10:39.097" v="950" actId="14100"/>
        <pc:sldMkLst>
          <pc:docMk/>
          <pc:sldMk cId="2295945103" sldId="594"/>
        </pc:sldMkLst>
        <pc:spChg chg="add mod">
          <ac:chgData name="Rodney LaPoint" userId="70743380-6a9f-4bba-a658-63799ee52e16" providerId="ADAL" clId="{A3CE0493-DA8D-44F8-8A55-D96505A7491B}" dt="2023-07-19T22:10:39.097" v="950" actId="14100"/>
          <ac:spMkLst>
            <pc:docMk/>
            <pc:sldMk cId="2295945103" sldId="594"/>
            <ac:spMk id="2" creationId="{E7F91E4A-5968-BFE7-3285-BA659C1198A5}"/>
          </ac:spMkLst>
        </pc:spChg>
      </pc:sldChg>
      <pc:sldChg chg="addSp modSp mod">
        <pc:chgData name="Rodney LaPoint" userId="70743380-6a9f-4bba-a658-63799ee52e16" providerId="ADAL" clId="{A3CE0493-DA8D-44F8-8A55-D96505A7491B}" dt="2023-07-19T22:12:53.475" v="1101" actId="313"/>
        <pc:sldMkLst>
          <pc:docMk/>
          <pc:sldMk cId="2430388618" sldId="595"/>
        </pc:sldMkLst>
        <pc:spChg chg="add mod">
          <ac:chgData name="Rodney LaPoint" userId="70743380-6a9f-4bba-a658-63799ee52e16" providerId="ADAL" clId="{A3CE0493-DA8D-44F8-8A55-D96505A7491B}" dt="2023-07-19T22:12:53.475" v="1101" actId="313"/>
          <ac:spMkLst>
            <pc:docMk/>
            <pc:sldMk cId="2430388618" sldId="595"/>
            <ac:spMk id="2" creationId="{DE5CA168-396A-D5E1-EFFA-C9DF9FAF0221}"/>
          </ac:spMkLst>
        </pc:spChg>
      </pc:sldChg>
      <pc:sldChg chg="addSp modSp mod">
        <pc:chgData name="Rodney LaPoint" userId="70743380-6a9f-4bba-a658-63799ee52e16" providerId="ADAL" clId="{A3CE0493-DA8D-44F8-8A55-D96505A7491B}" dt="2023-07-19T22:13:56.805" v="1143" actId="6549"/>
        <pc:sldMkLst>
          <pc:docMk/>
          <pc:sldMk cId="2281247937" sldId="596"/>
        </pc:sldMkLst>
        <pc:spChg chg="add mod">
          <ac:chgData name="Rodney LaPoint" userId="70743380-6a9f-4bba-a658-63799ee52e16" providerId="ADAL" clId="{A3CE0493-DA8D-44F8-8A55-D96505A7491B}" dt="2023-07-19T22:13:56.805" v="1143" actId="6549"/>
          <ac:spMkLst>
            <pc:docMk/>
            <pc:sldMk cId="2281247937" sldId="596"/>
            <ac:spMk id="3" creationId="{C2A98A7F-2808-C0A9-0964-60D03CB4BD7B}"/>
          </ac:spMkLst>
        </pc:spChg>
      </pc:sldChg>
      <pc:sldChg chg="addSp modSp mod">
        <pc:chgData name="Rodney LaPoint" userId="70743380-6a9f-4bba-a658-63799ee52e16" providerId="ADAL" clId="{A3CE0493-DA8D-44F8-8A55-D96505A7491B}" dt="2023-07-19T22:15:34.118" v="1302" actId="20577"/>
        <pc:sldMkLst>
          <pc:docMk/>
          <pc:sldMk cId="290243774" sldId="598"/>
        </pc:sldMkLst>
        <pc:spChg chg="add mod">
          <ac:chgData name="Rodney LaPoint" userId="70743380-6a9f-4bba-a658-63799ee52e16" providerId="ADAL" clId="{A3CE0493-DA8D-44F8-8A55-D96505A7491B}" dt="2023-07-19T22:15:34.118" v="1302" actId="20577"/>
          <ac:spMkLst>
            <pc:docMk/>
            <pc:sldMk cId="290243774" sldId="598"/>
            <ac:spMk id="2" creationId="{AEB6939D-F205-261E-40B3-676EF42B8561}"/>
          </ac:spMkLst>
        </pc:spChg>
      </pc:sldChg>
      <pc:sldChg chg="addSp modSp mod">
        <pc:chgData name="Rodney LaPoint" userId="70743380-6a9f-4bba-a658-63799ee52e16" providerId="ADAL" clId="{A3CE0493-DA8D-44F8-8A55-D96505A7491B}" dt="2023-07-19T22:16:13.228" v="1375" actId="14100"/>
        <pc:sldMkLst>
          <pc:docMk/>
          <pc:sldMk cId="1430885813" sldId="599"/>
        </pc:sldMkLst>
        <pc:spChg chg="add mod">
          <ac:chgData name="Rodney LaPoint" userId="70743380-6a9f-4bba-a658-63799ee52e16" providerId="ADAL" clId="{A3CE0493-DA8D-44F8-8A55-D96505A7491B}" dt="2023-07-19T22:16:13.228" v="1375" actId="14100"/>
          <ac:spMkLst>
            <pc:docMk/>
            <pc:sldMk cId="1430885813" sldId="599"/>
            <ac:spMk id="3" creationId="{C40E8576-37D5-B705-A96F-ED276946B98C}"/>
          </ac:spMkLst>
        </pc:spChg>
      </pc:sldChg>
      <pc:sldChg chg="addSp modSp mod">
        <pc:chgData name="Rodney LaPoint" userId="70743380-6a9f-4bba-a658-63799ee52e16" providerId="ADAL" clId="{A3CE0493-DA8D-44F8-8A55-D96505A7491B}" dt="2023-07-19T22:17:39.238" v="1445" actId="20577"/>
        <pc:sldMkLst>
          <pc:docMk/>
          <pc:sldMk cId="0" sldId="601"/>
        </pc:sldMkLst>
        <pc:spChg chg="add mod">
          <ac:chgData name="Rodney LaPoint" userId="70743380-6a9f-4bba-a658-63799ee52e16" providerId="ADAL" clId="{A3CE0493-DA8D-44F8-8A55-D96505A7491B}" dt="2023-07-19T22:17:39.238" v="1445" actId="20577"/>
          <ac:spMkLst>
            <pc:docMk/>
            <pc:sldMk cId="0" sldId="601"/>
            <ac:spMk id="2" creationId="{670C23FE-18E7-50AD-95F8-4041E1EE7C23}"/>
          </ac:spMkLst>
        </pc:spChg>
      </pc:sldChg>
      <pc:sldChg chg="addSp modSp mod">
        <pc:chgData name="Rodney LaPoint" userId="70743380-6a9f-4bba-a658-63799ee52e16" providerId="ADAL" clId="{A3CE0493-DA8D-44F8-8A55-D96505A7491B}" dt="2023-07-19T22:18:44.090" v="1527" actId="14100"/>
        <pc:sldMkLst>
          <pc:docMk/>
          <pc:sldMk cId="2219963250" sldId="602"/>
        </pc:sldMkLst>
        <pc:spChg chg="add mod">
          <ac:chgData name="Rodney LaPoint" userId="70743380-6a9f-4bba-a658-63799ee52e16" providerId="ADAL" clId="{A3CE0493-DA8D-44F8-8A55-D96505A7491B}" dt="2023-07-19T22:18:44.090" v="1527" actId="14100"/>
          <ac:spMkLst>
            <pc:docMk/>
            <pc:sldMk cId="2219963250" sldId="602"/>
            <ac:spMk id="3" creationId="{C0128A5C-E534-68AC-375F-3A5759B43FD5}"/>
          </ac:spMkLst>
        </pc:spChg>
      </pc:sldChg>
      <pc:sldChg chg="addSp modSp mod">
        <pc:chgData name="Rodney LaPoint" userId="70743380-6a9f-4bba-a658-63799ee52e16" providerId="ADAL" clId="{A3CE0493-DA8D-44F8-8A55-D96505A7491B}" dt="2023-07-19T22:21:36.746" v="1742" actId="14100"/>
        <pc:sldMkLst>
          <pc:docMk/>
          <pc:sldMk cId="3479563997" sldId="603"/>
        </pc:sldMkLst>
        <pc:spChg chg="add mod">
          <ac:chgData name="Rodney LaPoint" userId="70743380-6a9f-4bba-a658-63799ee52e16" providerId="ADAL" clId="{A3CE0493-DA8D-44F8-8A55-D96505A7491B}" dt="2023-07-19T22:21:36.746" v="1742" actId="14100"/>
          <ac:spMkLst>
            <pc:docMk/>
            <pc:sldMk cId="3479563997" sldId="603"/>
            <ac:spMk id="3" creationId="{B5105D36-255B-2721-358E-A4E069879AD6}"/>
          </ac:spMkLst>
        </pc:spChg>
      </pc:sldChg>
      <pc:sldChg chg="addSp modSp mod">
        <pc:chgData name="Rodney LaPoint" userId="70743380-6a9f-4bba-a658-63799ee52e16" providerId="ADAL" clId="{A3CE0493-DA8D-44F8-8A55-D96505A7491B}" dt="2023-07-19T22:14:49.698" v="1233" actId="20577"/>
        <pc:sldMkLst>
          <pc:docMk/>
          <pc:sldMk cId="2256690306" sldId="605"/>
        </pc:sldMkLst>
        <pc:spChg chg="add mod">
          <ac:chgData name="Rodney LaPoint" userId="70743380-6a9f-4bba-a658-63799ee52e16" providerId="ADAL" clId="{A3CE0493-DA8D-44F8-8A55-D96505A7491B}" dt="2023-07-19T22:14:49.698" v="1233" actId="20577"/>
          <ac:spMkLst>
            <pc:docMk/>
            <pc:sldMk cId="2256690306" sldId="605"/>
            <ac:spMk id="2" creationId="{AB0CCB47-C303-8BBB-48AB-4B0B318BB4AB}"/>
          </ac:spMkLst>
        </pc:spChg>
      </pc:sldChg>
      <pc:sldChg chg="setBg">
        <pc:chgData name="Rodney LaPoint" userId="70743380-6a9f-4bba-a658-63799ee52e16" providerId="ADAL" clId="{A3CE0493-DA8D-44F8-8A55-D96505A7491B}" dt="2023-07-14T02:50:53.629" v="164"/>
        <pc:sldMkLst>
          <pc:docMk/>
          <pc:sldMk cId="3177083245" sldId="610"/>
        </pc:sldMkLst>
      </pc:sldChg>
      <pc:sldChg chg="addSp delSp modSp mod">
        <pc:chgData name="Rodney LaPoint" userId="70743380-6a9f-4bba-a658-63799ee52e16" providerId="ADAL" clId="{A3CE0493-DA8D-44F8-8A55-D96505A7491B}" dt="2023-07-19T22:09:18.959" v="858"/>
        <pc:sldMkLst>
          <pc:docMk/>
          <pc:sldMk cId="2787222004" sldId="612"/>
        </pc:sldMkLst>
        <pc:spChg chg="add del mod">
          <ac:chgData name="Rodney LaPoint" userId="70743380-6a9f-4bba-a658-63799ee52e16" providerId="ADAL" clId="{A3CE0493-DA8D-44F8-8A55-D96505A7491B}" dt="2023-07-19T22:09:18.088" v="857" actId="478"/>
          <ac:spMkLst>
            <pc:docMk/>
            <pc:sldMk cId="2787222004" sldId="612"/>
            <ac:spMk id="2" creationId="{44663AB2-F94E-BA6F-9F0B-AB596E05AAEB}"/>
          </ac:spMkLst>
        </pc:spChg>
        <pc:spChg chg="add mod">
          <ac:chgData name="Rodney LaPoint" userId="70743380-6a9f-4bba-a658-63799ee52e16" providerId="ADAL" clId="{A3CE0493-DA8D-44F8-8A55-D96505A7491B}" dt="2023-07-19T22:09:18.959" v="858"/>
          <ac:spMkLst>
            <pc:docMk/>
            <pc:sldMk cId="2787222004" sldId="612"/>
            <ac:spMk id="4" creationId="{22DB1E53-11DA-1F10-784A-B375F05503E4}"/>
          </ac:spMkLst>
        </pc:spChg>
        <pc:picChg chg="mod">
          <ac:chgData name="Rodney LaPoint" userId="70743380-6a9f-4bba-a658-63799ee52e16" providerId="ADAL" clId="{A3CE0493-DA8D-44F8-8A55-D96505A7491B}" dt="2023-07-14T02:41:18.526" v="69" actId="1076"/>
          <ac:picMkLst>
            <pc:docMk/>
            <pc:sldMk cId="2787222004" sldId="612"/>
            <ac:picMk id="6" creationId="{36D6B876-3A24-A3AA-CD5E-E87C79195D18}"/>
          </ac:picMkLst>
        </pc:picChg>
      </pc:sldChg>
      <pc:sldChg chg="addSp delSp modSp mod">
        <pc:chgData name="Rodney LaPoint" userId="70743380-6a9f-4bba-a658-63799ee52e16" providerId="ADAL" clId="{A3CE0493-DA8D-44F8-8A55-D96505A7491B}" dt="2023-07-19T22:16:40.481" v="1377"/>
        <pc:sldMkLst>
          <pc:docMk/>
          <pc:sldMk cId="4199401606" sldId="613"/>
        </pc:sldMkLst>
        <pc:spChg chg="add del mod">
          <ac:chgData name="Rodney LaPoint" userId="70743380-6a9f-4bba-a658-63799ee52e16" providerId="ADAL" clId="{A3CE0493-DA8D-44F8-8A55-D96505A7491B}" dt="2023-07-19T22:16:39.309" v="1376" actId="478"/>
          <ac:spMkLst>
            <pc:docMk/>
            <pc:sldMk cId="4199401606" sldId="613"/>
            <ac:spMk id="2" creationId="{E6DE37D0-A8B1-FC97-0831-FE4636ED8F81}"/>
          </ac:spMkLst>
        </pc:spChg>
        <pc:spChg chg="add mod">
          <ac:chgData name="Rodney LaPoint" userId="70743380-6a9f-4bba-a658-63799ee52e16" providerId="ADAL" clId="{A3CE0493-DA8D-44F8-8A55-D96505A7491B}" dt="2023-07-19T22:16:40.481" v="1377"/>
          <ac:spMkLst>
            <pc:docMk/>
            <pc:sldMk cId="4199401606" sldId="613"/>
            <ac:spMk id="5" creationId="{5B4996AF-2FE5-7D22-314E-E12A50E69962}"/>
          </ac:spMkLst>
        </pc:spChg>
      </pc:sldChg>
      <pc:sldChg chg="addSp delSp modSp mod">
        <pc:chgData name="Rodney LaPoint" userId="70743380-6a9f-4bba-a658-63799ee52e16" providerId="ADAL" clId="{A3CE0493-DA8D-44F8-8A55-D96505A7491B}" dt="2023-07-19T22:19:12.247" v="1531" actId="20577"/>
        <pc:sldMkLst>
          <pc:docMk/>
          <pc:sldMk cId="2480709170" sldId="614"/>
        </pc:sldMkLst>
        <pc:spChg chg="add del mod">
          <ac:chgData name="Rodney LaPoint" userId="70743380-6a9f-4bba-a658-63799ee52e16" providerId="ADAL" clId="{A3CE0493-DA8D-44F8-8A55-D96505A7491B}" dt="2023-07-19T22:19:05.965" v="1528" actId="478"/>
          <ac:spMkLst>
            <pc:docMk/>
            <pc:sldMk cId="2480709170" sldId="614"/>
            <ac:spMk id="3" creationId="{DBA06BCC-E8B7-969F-C82A-9E463C668D3D}"/>
          </ac:spMkLst>
        </pc:spChg>
        <pc:spChg chg="add mod">
          <ac:chgData name="Rodney LaPoint" userId="70743380-6a9f-4bba-a658-63799ee52e16" providerId="ADAL" clId="{A3CE0493-DA8D-44F8-8A55-D96505A7491B}" dt="2023-07-19T22:19:12.247" v="1531" actId="20577"/>
          <ac:spMkLst>
            <pc:docMk/>
            <pc:sldMk cId="2480709170" sldId="614"/>
            <ac:spMk id="4" creationId="{2F2C320F-C56C-44A4-214C-AE93CB955B16}"/>
          </ac:spMkLst>
        </pc:spChg>
      </pc:sldChg>
      <pc:sldChg chg="addSp delSp modSp mod">
        <pc:chgData name="Rodney LaPoint" userId="70743380-6a9f-4bba-a658-63799ee52e16" providerId="ADAL" clId="{A3CE0493-DA8D-44F8-8A55-D96505A7491B}" dt="2023-07-19T22:29:52.458" v="2074" actId="20577"/>
        <pc:sldMkLst>
          <pc:docMk/>
          <pc:sldMk cId="2960158070" sldId="615"/>
        </pc:sldMkLst>
        <pc:spChg chg="del mod">
          <ac:chgData name="Rodney LaPoint" userId="70743380-6a9f-4bba-a658-63799ee52e16" providerId="ADAL" clId="{A3CE0493-DA8D-44F8-8A55-D96505A7491B}" dt="2023-07-19T22:29:45.915" v="2069" actId="478"/>
          <ac:spMkLst>
            <pc:docMk/>
            <pc:sldMk cId="2960158070" sldId="615"/>
            <ac:spMk id="3" creationId="{7DD40E14-0658-D3C2-690F-9E02F770D6D4}"/>
          </ac:spMkLst>
        </pc:spChg>
        <pc:spChg chg="add mod">
          <ac:chgData name="Rodney LaPoint" userId="70743380-6a9f-4bba-a658-63799ee52e16" providerId="ADAL" clId="{A3CE0493-DA8D-44F8-8A55-D96505A7491B}" dt="2023-07-19T22:29:52.458" v="2074" actId="20577"/>
          <ac:spMkLst>
            <pc:docMk/>
            <pc:sldMk cId="2960158070" sldId="615"/>
            <ac:spMk id="4" creationId="{8E4E5E44-93AF-299B-97C3-CABFCFEF44B4}"/>
          </ac:spMkLst>
        </pc:spChg>
        <pc:picChg chg="mod">
          <ac:chgData name="Rodney LaPoint" userId="70743380-6a9f-4bba-a658-63799ee52e16" providerId="ADAL" clId="{A3CE0493-DA8D-44F8-8A55-D96505A7491B}" dt="2023-07-14T02:50:10.093" v="159" actId="1076"/>
          <ac:picMkLst>
            <pc:docMk/>
            <pc:sldMk cId="2960158070" sldId="615"/>
            <ac:picMk id="5" creationId="{34E0BFC1-8CE1-8DDC-580B-0792EFD4FE54}"/>
          </ac:picMkLst>
        </pc:picChg>
      </pc:sldChg>
      <pc:sldChg chg="setBg">
        <pc:chgData name="Rodney LaPoint" userId="70743380-6a9f-4bba-a658-63799ee52e16" providerId="ADAL" clId="{A3CE0493-DA8D-44F8-8A55-D96505A7491B}" dt="2023-07-14T02:50:59.415" v="165"/>
        <pc:sldMkLst>
          <pc:docMk/>
          <pc:sldMk cId="3931202482" sldId="616"/>
        </pc:sldMkLst>
      </pc:sldChg>
      <pc:sldChg chg="modSp mod">
        <pc:chgData name="Rodney LaPoint" userId="70743380-6a9f-4bba-a658-63799ee52e16" providerId="ADAL" clId="{A3CE0493-DA8D-44F8-8A55-D96505A7491B}" dt="2023-07-19T22:27:48.267" v="2060" actId="20577"/>
        <pc:sldMkLst>
          <pc:docMk/>
          <pc:sldMk cId="1028916569" sldId="622"/>
        </pc:sldMkLst>
        <pc:spChg chg="mod">
          <ac:chgData name="Rodney LaPoint" userId="70743380-6a9f-4bba-a658-63799ee52e16" providerId="ADAL" clId="{A3CE0493-DA8D-44F8-8A55-D96505A7491B}" dt="2023-07-19T22:27:48.267" v="2060" actId="20577"/>
          <ac:spMkLst>
            <pc:docMk/>
            <pc:sldMk cId="1028916569" sldId="622"/>
            <ac:spMk id="2" creationId="{3A68D280-BD78-6236-F4D1-FF0605E8C71F}"/>
          </ac:spMkLst>
        </pc:spChg>
      </pc:sldChg>
      <pc:sldChg chg="setBg">
        <pc:chgData name="Rodney LaPoint" userId="70743380-6a9f-4bba-a658-63799ee52e16" providerId="ADAL" clId="{A3CE0493-DA8D-44F8-8A55-D96505A7491B}" dt="2023-07-14T02:49:53.960" v="158"/>
        <pc:sldMkLst>
          <pc:docMk/>
          <pc:sldMk cId="2910703997" sldId="625"/>
        </pc:sldMkLst>
      </pc:sldChg>
      <pc:sldChg chg="addSp delSp modSp mod">
        <pc:chgData name="Rodney LaPoint" userId="70743380-6a9f-4bba-a658-63799ee52e16" providerId="ADAL" clId="{A3CE0493-DA8D-44F8-8A55-D96505A7491B}" dt="2023-07-19T21:56:35.669" v="431"/>
        <pc:sldMkLst>
          <pc:docMk/>
          <pc:sldMk cId="172569048" sldId="629"/>
        </pc:sldMkLst>
        <pc:spChg chg="add del mod">
          <ac:chgData name="Rodney LaPoint" userId="70743380-6a9f-4bba-a658-63799ee52e16" providerId="ADAL" clId="{A3CE0493-DA8D-44F8-8A55-D96505A7491B}" dt="2023-07-19T21:56:11.797" v="426" actId="478"/>
          <ac:spMkLst>
            <pc:docMk/>
            <pc:sldMk cId="172569048" sldId="629"/>
            <ac:spMk id="3" creationId="{FCC26C65-2D01-F51D-31DC-1B0118EB23CD}"/>
          </ac:spMkLst>
        </pc:spChg>
        <pc:spChg chg="add mod">
          <ac:chgData name="Rodney LaPoint" userId="70743380-6a9f-4bba-a658-63799ee52e16" providerId="ADAL" clId="{A3CE0493-DA8D-44F8-8A55-D96505A7491B}" dt="2023-07-19T21:56:17.255" v="430" actId="20577"/>
          <ac:spMkLst>
            <pc:docMk/>
            <pc:sldMk cId="172569048" sldId="629"/>
            <ac:spMk id="4" creationId="{FB25712B-873E-2007-693F-2186048B7DBF}"/>
          </ac:spMkLst>
        </pc:spChg>
        <pc:spChg chg="add mod">
          <ac:chgData name="Rodney LaPoint" userId="70743380-6a9f-4bba-a658-63799ee52e16" providerId="ADAL" clId="{A3CE0493-DA8D-44F8-8A55-D96505A7491B}" dt="2023-07-19T21:56:35.669" v="431"/>
          <ac:spMkLst>
            <pc:docMk/>
            <pc:sldMk cId="172569048" sldId="629"/>
            <ac:spMk id="5" creationId="{1C0EB1AD-F9A0-BB04-251C-3F3E0B67F49A}"/>
          </ac:spMkLst>
        </pc:spChg>
      </pc:sldChg>
      <pc:sldChg chg="addSp delSp modSp mod">
        <pc:chgData name="Rodney LaPoint" userId="70743380-6a9f-4bba-a658-63799ee52e16" providerId="ADAL" clId="{A3CE0493-DA8D-44F8-8A55-D96505A7491B}" dt="2023-07-19T21:46:14.185" v="297"/>
        <pc:sldMkLst>
          <pc:docMk/>
          <pc:sldMk cId="23783592" sldId="630"/>
        </pc:sldMkLst>
        <pc:spChg chg="del">
          <ac:chgData name="Rodney LaPoint" userId="70743380-6a9f-4bba-a658-63799ee52e16" providerId="ADAL" clId="{A3CE0493-DA8D-44F8-8A55-D96505A7491B}" dt="2023-07-19T21:46:12.433" v="296" actId="478"/>
          <ac:spMkLst>
            <pc:docMk/>
            <pc:sldMk cId="23783592" sldId="630"/>
            <ac:spMk id="3" creationId="{865D81C6-1683-BC7D-64DA-D8DBEC8E7775}"/>
          </ac:spMkLst>
        </pc:spChg>
        <pc:spChg chg="add mod">
          <ac:chgData name="Rodney LaPoint" userId="70743380-6a9f-4bba-a658-63799ee52e16" providerId="ADAL" clId="{A3CE0493-DA8D-44F8-8A55-D96505A7491B}" dt="2023-07-19T21:46:14.185" v="297"/>
          <ac:spMkLst>
            <pc:docMk/>
            <pc:sldMk cId="23783592" sldId="630"/>
            <ac:spMk id="5" creationId="{979E2DE4-124C-7441-F06D-FF31BD890D65}"/>
          </ac:spMkLst>
        </pc:spChg>
      </pc:sldChg>
      <pc:sldChg chg="addSp delSp modSp mod">
        <pc:chgData name="Rodney LaPoint" userId="70743380-6a9f-4bba-a658-63799ee52e16" providerId="ADAL" clId="{A3CE0493-DA8D-44F8-8A55-D96505A7491B}" dt="2023-07-19T21:47:21.840" v="314" actId="255"/>
        <pc:sldMkLst>
          <pc:docMk/>
          <pc:sldMk cId="583110859" sldId="631"/>
        </pc:sldMkLst>
        <pc:spChg chg="mod">
          <ac:chgData name="Rodney LaPoint" userId="70743380-6a9f-4bba-a658-63799ee52e16" providerId="ADAL" clId="{A3CE0493-DA8D-44F8-8A55-D96505A7491B}" dt="2023-07-19T21:47:21.840" v="314" actId="255"/>
          <ac:spMkLst>
            <pc:docMk/>
            <pc:sldMk cId="583110859" sldId="631"/>
            <ac:spMk id="2" creationId="{39379928-141B-003A-DBF7-826CB0D25987}"/>
          </ac:spMkLst>
        </pc:spChg>
        <pc:spChg chg="del">
          <ac:chgData name="Rodney LaPoint" userId="70743380-6a9f-4bba-a658-63799ee52e16" providerId="ADAL" clId="{A3CE0493-DA8D-44F8-8A55-D96505A7491B}" dt="2023-07-19T21:46:41.662" v="298" actId="478"/>
          <ac:spMkLst>
            <pc:docMk/>
            <pc:sldMk cId="583110859" sldId="631"/>
            <ac:spMk id="3" creationId="{9B4097E0-8883-791C-BA2D-ECCB65A7B8C9}"/>
          </ac:spMkLst>
        </pc:spChg>
        <pc:spChg chg="add mod">
          <ac:chgData name="Rodney LaPoint" userId="70743380-6a9f-4bba-a658-63799ee52e16" providerId="ADAL" clId="{A3CE0493-DA8D-44F8-8A55-D96505A7491B}" dt="2023-07-19T21:46:42.745" v="299"/>
          <ac:spMkLst>
            <pc:docMk/>
            <pc:sldMk cId="583110859" sldId="631"/>
            <ac:spMk id="7" creationId="{021F5F8D-0536-3D9E-EAE7-E74CE61A2D9C}"/>
          </ac:spMkLst>
        </pc:spChg>
      </pc:sldChg>
      <pc:sldChg chg="addSp delSp modSp mod">
        <pc:chgData name="Rodney LaPoint" userId="70743380-6a9f-4bba-a658-63799ee52e16" providerId="ADAL" clId="{A3CE0493-DA8D-44F8-8A55-D96505A7491B}" dt="2023-07-19T21:53:30.559" v="411" actId="255"/>
        <pc:sldMkLst>
          <pc:docMk/>
          <pc:sldMk cId="2238251819" sldId="632"/>
        </pc:sldMkLst>
        <pc:spChg chg="del">
          <ac:chgData name="Rodney LaPoint" userId="70743380-6a9f-4bba-a658-63799ee52e16" providerId="ADAL" clId="{A3CE0493-DA8D-44F8-8A55-D96505A7491B}" dt="2023-07-19T21:51:24.707" v="378" actId="478"/>
          <ac:spMkLst>
            <pc:docMk/>
            <pc:sldMk cId="2238251819" sldId="632"/>
            <ac:spMk id="2" creationId="{826A633F-E68E-1D4F-FF9E-14AF596D1519}"/>
          </ac:spMkLst>
        </pc:spChg>
        <pc:spChg chg="mod">
          <ac:chgData name="Rodney LaPoint" userId="70743380-6a9f-4bba-a658-63799ee52e16" providerId="ADAL" clId="{A3CE0493-DA8D-44F8-8A55-D96505A7491B}" dt="2023-07-19T21:53:30.559" v="411" actId="255"/>
          <ac:spMkLst>
            <pc:docMk/>
            <pc:sldMk cId="2238251819" sldId="632"/>
            <ac:spMk id="3" creationId="{7DFA0F6B-D43F-0ACE-A39D-E560B99A54B3}"/>
          </ac:spMkLst>
        </pc:spChg>
        <pc:spChg chg="add mod">
          <ac:chgData name="Rodney LaPoint" userId="70743380-6a9f-4bba-a658-63799ee52e16" providerId="ADAL" clId="{A3CE0493-DA8D-44F8-8A55-D96505A7491B}" dt="2023-07-19T21:51:29.171" v="381" actId="20577"/>
          <ac:spMkLst>
            <pc:docMk/>
            <pc:sldMk cId="2238251819" sldId="632"/>
            <ac:spMk id="5" creationId="{25BAA1E1-6B23-6E24-66F7-22FA459AB28D}"/>
          </ac:spMkLst>
        </pc:spChg>
      </pc:sldChg>
      <pc:sldChg chg="addSp delSp modSp mod">
        <pc:chgData name="Rodney LaPoint" userId="70743380-6a9f-4bba-a658-63799ee52e16" providerId="ADAL" clId="{A3CE0493-DA8D-44F8-8A55-D96505A7491B}" dt="2023-07-19T21:55:31.680" v="425"/>
        <pc:sldMkLst>
          <pc:docMk/>
          <pc:sldMk cId="369801613" sldId="633"/>
        </pc:sldMkLst>
        <pc:spChg chg="add del mod">
          <ac:chgData name="Rodney LaPoint" userId="70743380-6a9f-4bba-a658-63799ee52e16" providerId="ADAL" clId="{A3CE0493-DA8D-44F8-8A55-D96505A7491B}" dt="2023-07-19T21:55:29.489" v="424" actId="478"/>
          <ac:spMkLst>
            <pc:docMk/>
            <pc:sldMk cId="369801613" sldId="633"/>
            <ac:spMk id="2" creationId="{7C97D734-93A0-BDFC-D3AF-F5081BE3A924}"/>
          </ac:spMkLst>
        </pc:spChg>
        <pc:spChg chg="add mod">
          <ac:chgData name="Rodney LaPoint" userId="70743380-6a9f-4bba-a658-63799ee52e16" providerId="ADAL" clId="{A3CE0493-DA8D-44F8-8A55-D96505A7491B}" dt="2023-07-19T21:55:31.680" v="425"/>
          <ac:spMkLst>
            <pc:docMk/>
            <pc:sldMk cId="369801613" sldId="633"/>
            <ac:spMk id="3" creationId="{655DEE4B-4B8E-DF3F-08FD-FA24327477A9}"/>
          </ac:spMkLst>
        </pc:spChg>
      </pc:sldChg>
      <pc:sldChg chg="addSp delSp modSp mod">
        <pc:chgData name="Rodney LaPoint" userId="70743380-6a9f-4bba-a658-63799ee52e16" providerId="ADAL" clId="{A3CE0493-DA8D-44F8-8A55-D96505A7491B}" dt="2023-07-19T22:04:36.821" v="611" actId="1076"/>
        <pc:sldMkLst>
          <pc:docMk/>
          <pc:sldMk cId="2981637284" sldId="634"/>
        </pc:sldMkLst>
        <pc:spChg chg="add del mod">
          <ac:chgData name="Rodney LaPoint" userId="70743380-6a9f-4bba-a658-63799ee52e16" providerId="ADAL" clId="{A3CE0493-DA8D-44F8-8A55-D96505A7491B}" dt="2023-07-19T22:03:00.863" v="581" actId="478"/>
          <ac:spMkLst>
            <pc:docMk/>
            <pc:sldMk cId="2981637284" sldId="634"/>
            <ac:spMk id="2" creationId="{859D6383-FA38-4BEC-2F83-0A7A046B3DBD}"/>
          </ac:spMkLst>
        </pc:spChg>
        <pc:spChg chg="mod">
          <ac:chgData name="Rodney LaPoint" userId="70743380-6a9f-4bba-a658-63799ee52e16" providerId="ADAL" clId="{A3CE0493-DA8D-44F8-8A55-D96505A7491B}" dt="2023-07-19T22:03:42.849" v="608" actId="255"/>
          <ac:spMkLst>
            <pc:docMk/>
            <pc:sldMk cId="2981637284" sldId="634"/>
            <ac:spMk id="3" creationId="{AAA260C9-DB31-83F3-C1E6-FC110668CF98}"/>
          </ac:spMkLst>
        </pc:spChg>
        <pc:spChg chg="add mod">
          <ac:chgData name="Rodney LaPoint" userId="70743380-6a9f-4bba-a658-63799ee52e16" providerId="ADAL" clId="{A3CE0493-DA8D-44F8-8A55-D96505A7491B}" dt="2023-07-19T22:04:36.821" v="611" actId="1076"/>
          <ac:spMkLst>
            <pc:docMk/>
            <pc:sldMk cId="2981637284" sldId="634"/>
            <ac:spMk id="4" creationId="{142F5D14-7E7F-C2E6-C415-AF5BB6A151CC}"/>
          </ac:spMkLst>
        </pc:spChg>
      </pc:sldChg>
      <pc:sldChg chg="addSp delSp modSp mod">
        <pc:chgData name="Rodney LaPoint" userId="70743380-6a9f-4bba-a658-63799ee52e16" providerId="ADAL" clId="{A3CE0493-DA8D-44F8-8A55-D96505A7491B}" dt="2023-07-19T22:02:21.220" v="580" actId="255"/>
        <pc:sldMkLst>
          <pc:docMk/>
          <pc:sldMk cId="878992316" sldId="635"/>
        </pc:sldMkLst>
        <pc:spChg chg="add del mod">
          <ac:chgData name="Rodney LaPoint" userId="70743380-6a9f-4bba-a658-63799ee52e16" providerId="ADAL" clId="{A3CE0493-DA8D-44F8-8A55-D96505A7491B}" dt="2023-07-19T22:01:06.312" v="538" actId="478"/>
          <ac:spMkLst>
            <pc:docMk/>
            <pc:sldMk cId="878992316" sldId="635"/>
            <ac:spMk id="2" creationId="{78C6ED30-2CD4-062A-A33C-DD6AD47E6D77}"/>
          </ac:spMkLst>
        </pc:spChg>
        <pc:spChg chg="mod">
          <ac:chgData name="Rodney LaPoint" userId="70743380-6a9f-4bba-a658-63799ee52e16" providerId="ADAL" clId="{A3CE0493-DA8D-44F8-8A55-D96505A7491B}" dt="2023-07-19T22:02:21.220" v="580" actId="255"/>
          <ac:spMkLst>
            <pc:docMk/>
            <pc:sldMk cId="878992316" sldId="635"/>
            <ac:spMk id="3" creationId="{AAA260C9-DB31-83F3-C1E6-FC110668CF98}"/>
          </ac:spMkLst>
        </pc:spChg>
        <pc:spChg chg="add mod">
          <ac:chgData name="Rodney LaPoint" userId="70743380-6a9f-4bba-a658-63799ee52e16" providerId="ADAL" clId="{A3CE0493-DA8D-44F8-8A55-D96505A7491B}" dt="2023-07-19T22:01:12.513" v="541" actId="20577"/>
          <ac:spMkLst>
            <pc:docMk/>
            <pc:sldMk cId="878992316" sldId="635"/>
            <ac:spMk id="4" creationId="{D58AFD1E-8FB1-18B9-0CEE-4942ADD4CF66}"/>
          </ac:spMkLst>
        </pc:spChg>
        <pc:picChg chg="mod">
          <ac:chgData name="Rodney LaPoint" userId="70743380-6a9f-4bba-a658-63799ee52e16" providerId="ADAL" clId="{A3CE0493-DA8D-44F8-8A55-D96505A7491B}" dt="2023-07-14T02:16:28.871" v="15" actId="1076"/>
          <ac:picMkLst>
            <pc:docMk/>
            <pc:sldMk cId="878992316" sldId="635"/>
            <ac:picMk id="2050" creationId="{7D0A8024-473B-9B68-96CE-0ADC9D30551F}"/>
          </ac:picMkLst>
        </pc:picChg>
      </pc:sldChg>
      <pc:sldChg chg="addSp delSp modSp mod">
        <pc:chgData name="Rodney LaPoint" userId="70743380-6a9f-4bba-a658-63799ee52e16" providerId="ADAL" clId="{A3CE0493-DA8D-44F8-8A55-D96505A7491B}" dt="2023-07-19T22:00:52.185" v="537" actId="255"/>
        <pc:sldMkLst>
          <pc:docMk/>
          <pc:sldMk cId="3037079680" sldId="637"/>
        </pc:sldMkLst>
        <pc:spChg chg="mod">
          <ac:chgData name="Rodney LaPoint" userId="70743380-6a9f-4bba-a658-63799ee52e16" providerId="ADAL" clId="{A3CE0493-DA8D-44F8-8A55-D96505A7491B}" dt="2023-07-19T22:00:52.185" v="537" actId="255"/>
          <ac:spMkLst>
            <pc:docMk/>
            <pc:sldMk cId="3037079680" sldId="637"/>
            <ac:spMk id="3" creationId="{AAA260C9-DB31-83F3-C1E6-FC110668CF98}"/>
          </ac:spMkLst>
        </pc:spChg>
        <pc:spChg chg="add del mod">
          <ac:chgData name="Rodney LaPoint" userId="70743380-6a9f-4bba-a658-63799ee52e16" providerId="ADAL" clId="{A3CE0493-DA8D-44F8-8A55-D96505A7491B}" dt="2023-07-19T21:59:43.705" v="493" actId="478"/>
          <ac:spMkLst>
            <pc:docMk/>
            <pc:sldMk cId="3037079680" sldId="637"/>
            <ac:spMk id="4" creationId="{3DD427BA-C766-4973-4754-4BE759A81EFF}"/>
          </ac:spMkLst>
        </pc:spChg>
        <pc:spChg chg="add mod">
          <ac:chgData name="Rodney LaPoint" userId="70743380-6a9f-4bba-a658-63799ee52e16" providerId="ADAL" clId="{A3CE0493-DA8D-44F8-8A55-D96505A7491B}" dt="2023-07-19T21:59:53.684" v="497" actId="20577"/>
          <ac:spMkLst>
            <pc:docMk/>
            <pc:sldMk cId="3037079680" sldId="637"/>
            <ac:spMk id="5" creationId="{50AFB228-9ECC-0EF3-1B33-C106CCAC593F}"/>
          </ac:spMkLst>
        </pc:spChg>
        <pc:picChg chg="mod">
          <ac:chgData name="Rodney LaPoint" userId="70743380-6a9f-4bba-a658-63799ee52e16" providerId="ADAL" clId="{A3CE0493-DA8D-44F8-8A55-D96505A7491B}" dt="2023-07-19T21:59:49.767" v="495" actId="1076"/>
          <ac:picMkLst>
            <pc:docMk/>
            <pc:sldMk cId="3037079680" sldId="637"/>
            <ac:picMk id="2" creationId="{D543302E-1601-616E-D379-88A4F12A1E01}"/>
          </ac:picMkLst>
        </pc:picChg>
      </pc:sldChg>
      <pc:sldChg chg="addSp modSp mod">
        <pc:chgData name="Rodney LaPoint" userId="70743380-6a9f-4bba-a658-63799ee52e16" providerId="ADAL" clId="{A3CE0493-DA8D-44F8-8A55-D96505A7491B}" dt="2023-07-19T22:05:59.018" v="697" actId="20577"/>
        <pc:sldMkLst>
          <pc:docMk/>
          <pc:sldMk cId="442814779" sldId="638"/>
        </pc:sldMkLst>
        <pc:spChg chg="mod">
          <ac:chgData name="Rodney LaPoint" userId="70743380-6a9f-4bba-a658-63799ee52e16" providerId="ADAL" clId="{A3CE0493-DA8D-44F8-8A55-D96505A7491B}" dt="2023-07-14T02:17:31.251" v="20" actId="1076"/>
          <ac:spMkLst>
            <pc:docMk/>
            <pc:sldMk cId="442814779" sldId="638"/>
            <ac:spMk id="3" creationId="{94FD756E-159B-7184-E91D-B1BD09698155}"/>
          </ac:spMkLst>
        </pc:spChg>
        <pc:spChg chg="add mod">
          <ac:chgData name="Rodney LaPoint" userId="70743380-6a9f-4bba-a658-63799ee52e16" providerId="ADAL" clId="{A3CE0493-DA8D-44F8-8A55-D96505A7491B}" dt="2023-07-19T22:05:59.018" v="697" actId="20577"/>
          <ac:spMkLst>
            <pc:docMk/>
            <pc:sldMk cId="442814779" sldId="638"/>
            <ac:spMk id="4" creationId="{E1DE0486-7B30-8EFC-4D26-92838BAD643F}"/>
          </ac:spMkLst>
        </pc:spChg>
        <pc:spChg chg="mod">
          <ac:chgData name="Rodney LaPoint" userId="70743380-6a9f-4bba-a658-63799ee52e16" providerId="ADAL" clId="{A3CE0493-DA8D-44F8-8A55-D96505A7491B}" dt="2023-07-14T02:17:31.251" v="20" actId="1076"/>
          <ac:spMkLst>
            <pc:docMk/>
            <pc:sldMk cId="442814779" sldId="638"/>
            <ac:spMk id="5" creationId="{88C4A3C3-EF66-D6B1-D572-7192730F7831}"/>
          </ac:spMkLst>
        </pc:spChg>
        <pc:spChg chg="mod">
          <ac:chgData name="Rodney LaPoint" userId="70743380-6a9f-4bba-a658-63799ee52e16" providerId="ADAL" clId="{A3CE0493-DA8D-44F8-8A55-D96505A7491B}" dt="2023-07-14T02:17:31.251" v="20" actId="1076"/>
          <ac:spMkLst>
            <pc:docMk/>
            <pc:sldMk cId="442814779" sldId="638"/>
            <ac:spMk id="6" creationId="{2670D4EC-7FF7-6AC6-2AB6-873DC5A41819}"/>
          </ac:spMkLst>
        </pc:spChg>
        <pc:spChg chg="mod">
          <ac:chgData name="Rodney LaPoint" userId="70743380-6a9f-4bba-a658-63799ee52e16" providerId="ADAL" clId="{A3CE0493-DA8D-44F8-8A55-D96505A7491B}" dt="2023-07-14T02:17:31.251" v="20" actId="1076"/>
          <ac:spMkLst>
            <pc:docMk/>
            <pc:sldMk cId="442814779" sldId="638"/>
            <ac:spMk id="7" creationId="{04D4AE4D-5553-58F6-56D6-2B16ABBB6AFC}"/>
          </ac:spMkLst>
        </pc:spChg>
      </pc:sldChg>
      <pc:sldChg chg="addSp delSp modSp mod">
        <pc:chgData name="Rodney LaPoint" userId="70743380-6a9f-4bba-a658-63799ee52e16" providerId="ADAL" clId="{A3CE0493-DA8D-44F8-8A55-D96505A7491B}" dt="2023-07-19T21:54:57.478" v="423" actId="20577"/>
        <pc:sldMkLst>
          <pc:docMk/>
          <pc:sldMk cId="1716045230" sldId="639"/>
        </pc:sldMkLst>
        <pc:spChg chg="del">
          <ac:chgData name="Rodney LaPoint" userId="70743380-6a9f-4bba-a658-63799ee52e16" providerId="ADAL" clId="{A3CE0493-DA8D-44F8-8A55-D96505A7491B}" dt="2023-07-19T21:54:52.270" v="420" actId="478"/>
          <ac:spMkLst>
            <pc:docMk/>
            <pc:sldMk cId="1716045230" sldId="639"/>
            <ac:spMk id="2" creationId="{823279B4-288E-0A1B-EB9B-1F12F125EBD9}"/>
          </ac:spMkLst>
        </pc:spChg>
        <pc:spChg chg="mod">
          <ac:chgData name="Rodney LaPoint" userId="70743380-6a9f-4bba-a658-63799ee52e16" providerId="ADAL" clId="{A3CE0493-DA8D-44F8-8A55-D96505A7491B}" dt="2023-07-19T21:54:36.554" v="419" actId="255"/>
          <ac:spMkLst>
            <pc:docMk/>
            <pc:sldMk cId="1716045230" sldId="639"/>
            <ac:spMk id="3" creationId="{C2CDCEF4-1156-C83B-5539-50190ABF96E7}"/>
          </ac:spMkLst>
        </pc:spChg>
        <pc:spChg chg="add mod">
          <ac:chgData name="Rodney LaPoint" userId="70743380-6a9f-4bba-a658-63799ee52e16" providerId="ADAL" clId="{A3CE0493-DA8D-44F8-8A55-D96505A7491B}" dt="2023-07-19T21:54:57.478" v="423" actId="20577"/>
          <ac:spMkLst>
            <pc:docMk/>
            <pc:sldMk cId="1716045230" sldId="639"/>
            <ac:spMk id="4" creationId="{D82B7D69-35D4-DFA3-E834-A2CCC930BC13}"/>
          </ac:spMkLst>
        </pc:spChg>
      </pc:sldChg>
      <pc:sldChg chg="modSp mod">
        <pc:chgData name="Rodney LaPoint" userId="70743380-6a9f-4bba-a658-63799ee52e16" providerId="ADAL" clId="{A3CE0493-DA8D-44F8-8A55-D96505A7491B}" dt="2023-07-19T21:37:02.147" v="174"/>
        <pc:sldMkLst>
          <pc:docMk/>
          <pc:sldMk cId="2730678763" sldId="640"/>
        </pc:sldMkLst>
        <pc:spChg chg="mod">
          <ac:chgData name="Rodney LaPoint" userId="70743380-6a9f-4bba-a658-63799ee52e16" providerId="ADAL" clId="{A3CE0493-DA8D-44F8-8A55-D96505A7491B}" dt="2023-07-19T21:37:02.147" v="174"/>
          <ac:spMkLst>
            <pc:docMk/>
            <pc:sldMk cId="2730678763" sldId="640"/>
            <ac:spMk id="3" creationId="{6459C164-D082-68AC-F00D-34C1448F7B54}"/>
          </ac:spMkLst>
        </pc:spChg>
      </pc:sldChg>
      <pc:sldChg chg="addSp modSp new mod">
        <pc:chgData name="Rodney LaPoint" userId="70743380-6a9f-4bba-a658-63799ee52e16" providerId="ADAL" clId="{A3CE0493-DA8D-44F8-8A55-D96505A7491B}" dt="2023-07-19T21:38:08.299" v="181" actId="14100"/>
        <pc:sldMkLst>
          <pc:docMk/>
          <pc:sldMk cId="635892330" sldId="641"/>
        </pc:sldMkLst>
        <pc:spChg chg="mod">
          <ac:chgData name="Rodney LaPoint" userId="70743380-6a9f-4bba-a658-63799ee52e16" providerId="ADAL" clId="{A3CE0493-DA8D-44F8-8A55-D96505A7491B}" dt="2023-07-19T21:34:22.247" v="172" actId="14100"/>
          <ac:spMkLst>
            <pc:docMk/>
            <pc:sldMk cId="635892330" sldId="641"/>
            <ac:spMk id="2" creationId="{555FDEA0-B73E-7317-7232-B2A4C71AE138}"/>
          </ac:spMkLst>
        </pc:spChg>
        <pc:spChg chg="add mod">
          <ac:chgData name="Rodney LaPoint" userId="70743380-6a9f-4bba-a658-63799ee52e16" providerId="ADAL" clId="{A3CE0493-DA8D-44F8-8A55-D96505A7491B}" dt="2023-07-19T21:38:08.299" v="181" actId="14100"/>
          <ac:spMkLst>
            <pc:docMk/>
            <pc:sldMk cId="635892330" sldId="641"/>
            <ac:spMk id="3" creationId="{C5E9EE41-4FB7-31EB-894F-46D8A495806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6335914102015"/>
          <c:y val="0.16713715417401803"/>
          <c:w val="0.86313464440133392"/>
          <c:h val="0.6801140059392814"/>
        </c:manualLayout>
      </c:layout>
      <c:barChart>
        <c:barDir val="col"/>
        <c:grouping val="clustered"/>
        <c:varyColors val="0"/>
        <c:ser>
          <c:idx val="0"/>
          <c:order val="0"/>
          <c:tx>
            <c:strRef>
              <c:f>Sheet1!$A$2</c:f>
              <c:strCache>
                <c:ptCount val="1"/>
                <c:pt idx="0">
                  <c:v>  Total</c:v>
                </c:pt>
              </c:strCache>
            </c:strRef>
          </c:tx>
          <c:spPr>
            <a:solidFill>
              <a:schemeClr val="accent1"/>
            </a:solidFill>
            <a:ln>
              <a:noFill/>
            </a:ln>
            <a:effectLst/>
          </c:spPr>
          <c:invertIfNegative val="0"/>
          <c:dLbls>
            <c:dLbl>
              <c:idx val="16"/>
              <c:layout>
                <c:manualLayout>
                  <c:x val="-2.084151423330081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13-4090-A92A-8A81E6A7ECED}"/>
                </c:ext>
              </c:extLst>
            </c:dLbl>
            <c:dLbl>
              <c:idx val="18"/>
              <c:delete val="1"/>
              <c:extLst>
                <c:ext xmlns:c15="http://schemas.microsoft.com/office/drawing/2012/chart" uri="{CE6537A1-D6FC-4f65-9D91-7224C49458BB}">
                  <c15:layout>
                    <c:manualLayout>
                      <c:w val="9.4590701027423355E-2"/>
                      <c:h val="4.5334320530920069E-2"/>
                    </c:manualLayout>
                  </c15:layout>
                </c:ext>
                <c:ext xmlns:c16="http://schemas.microsoft.com/office/drawing/2014/chart" uri="{C3380CC4-5D6E-409C-BE32-E72D297353CC}">
                  <c16:uniqueId val="{00000001-5013-4090-A92A-8A81E6A7ECED}"/>
                </c:ext>
              </c:extLst>
            </c:dLbl>
            <c:dLbl>
              <c:idx val="20"/>
              <c:layout>
                <c:manualLayout>
                  <c:x val="-1.190943670474337E-2"/>
                  <c:y val="2.419255944516863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13-4090-A92A-8A81E6A7ECED}"/>
                </c:ext>
              </c:extLst>
            </c:dLbl>
            <c:dLbl>
              <c:idx val="21"/>
              <c:layout>
                <c:manualLayout>
                  <c:x val="-1.7864155057114892E-2"/>
                  <c:y val="-6.048139861292158E-18"/>
                </c:manualLayout>
              </c:layout>
              <c:tx>
                <c:rich>
                  <a:bodyPr/>
                  <a:lstStyle/>
                  <a:p>
                    <a:fld id="{C6379C95-EA55-458A-B078-BCF086534F73}"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013-4090-A92A-8A81E6A7ECED}"/>
                </c:ext>
              </c:extLst>
            </c:dLbl>
            <c:dLbl>
              <c:idx val="2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13-4090-A92A-8A81E6A7ECED}"/>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Sheet1!$B$2:$X$2</c:f>
              <c:numCache>
                <c:formatCode>#,##0</c:formatCode>
                <c:ptCount val="23"/>
                <c:pt idx="0">
                  <c:v>16849</c:v>
                </c:pt>
                <c:pt idx="1">
                  <c:v>17415</c:v>
                </c:pt>
                <c:pt idx="2">
                  <c:v>19394</c:v>
                </c:pt>
                <c:pt idx="3">
                  <c:v>23518</c:v>
                </c:pt>
                <c:pt idx="4">
                  <c:v>25785</c:v>
                </c:pt>
                <c:pt idx="5">
                  <c:v>27424</c:v>
                </c:pt>
                <c:pt idx="6">
                  <c:v>29813</c:v>
                </c:pt>
                <c:pt idx="7">
                  <c:v>34425</c:v>
                </c:pt>
                <c:pt idx="8">
                  <c:v>36010</c:v>
                </c:pt>
                <c:pt idx="9">
                  <c:v>36450</c:v>
                </c:pt>
                <c:pt idx="10">
                  <c:v>37004</c:v>
                </c:pt>
                <c:pt idx="11">
                  <c:v>38329</c:v>
                </c:pt>
                <c:pt idx="12">
                  <c:v>41340</c:v>
                </c:pt>
                <c:pt idx="13">
                  <c:v>41502</c:v>
                </c:pt>
                <c:pt idx="14">
                  <c:v>43982</c:v>
                </c:pt>
                <c:pt idx="15">
                  <c:v>47055</c:v>
                </c:pt>
                <c:pt idx="16">
                  <c:v>52404</c:v>
                </c:pt>
                <c:pt idx="17">
                  <c:v>63632</c:v>
                </c:pt>
                <c:pt idx="18">
                  <c:v>70237</c:v>
                </c:pt>
                <c:pt idx="19">
                  <c:v>67367</c:v>
                </c:pt>
                <c:pt idx="20">
                  <c:v>70630</c:v>
                </c:pt>
                <c:pt idx="21">
                  <c:v>91799</c:v>
                </c:pt>
                <c:pt idx="22">
                  <c:v>106699</c:v>
                </c:pt>
              </c:numCache>
            </c:numRef>
          </c:val>
          <c:extLst>
            <c:ext xmlns:c16="http://schemas.microsoft.com/office/drawing/2014/chart" uri="{C3380CC4-5D6E-409C-BE32-E72D297353CC}">
              <c16:uniqueId val="{00000005-5013-4090-A92A-8A81E6A7ECED}"/>
            </c:ext>
          </c:extLst>
        </c:ser>
        <c:dLbls>
          <c:showLegendKey val="0"/>
          <c:showVal val="0"/>
          <c:showCatName val="0"/>
          <c:showSerName val="0"/>
          <c:showPercent val="0"/>
          <c:showBubbleSize val="0"/>
        </c:dLbls>
        <c:gapWidth val="20"/>
        <c:overlap val="-2"/>
        <c:axId val="668452488"/>
        <c:axId val="668449536"/>
      </c:barChart>
      <c:lineChart>
        <c:grouping val="standard"/>
        <c:varyColors val="0"/>
        <c:ser>
          <c:idx val="1"/>
          <c:order val="1"/>
          <c:tx>
            <c:strRef>
              <c:f>Sheet1!$A$3</c:f>
              <c:strCache>
                <c:ptCount val="1"/>
                <c:pt idx="0">
                  <c:v>  Female</c:v>
                </c:pt>
              </c:strCache>
            </c:strRef>
          </c:tx>
          <c:spPr>
            <a:ln w="28575" cap="rnd">
              <a:solidFill>
                <a:schemeClr val="accent2"/>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Sheet1!$B$3:$X$3</c:f>
              <c:numCache>
                <c:formatCode>#,##0</c:formatCode>
                <c:ptCount val="23"/>
                <c:pt idx="0">
                  <c:v>5591</c:v>
                </c:pt>
                <c:pt idx="1">
                  <c:v>5852</c:v>
                </c:pt>
                <c:pt idx="2">
                  <c:v>6736</c:v>
                </c:pt>
                <c:pt idx="3">
                  <c:v>8490</c:v>
                </c:pt>
                <c:pt idx="4">
                  <c:v>9386</c:v>
                </c:pt>
                <c:pt idx="5">
                  <c:v>10304</c:v>
                </c:pt>
                <c:pt idx="6">
                  <c:v>11089</c:v>
                </c:pt>
                <c:pt idx="7">
                  <c:v>12532</c:v>
                </c:pt>
                <c:pt idx="8">
                  <c:v>13712</c:v>
                </c:pt>
                <c:pt idx="9">
                  <c:v>13982</c:v>
                </c:pt>
                <c:pt idx="10">
                  <c:v>14411</c:v>
                </c:pt>
                <c:pt idx="11">
                  <c:v>15323</c:v>
                </c:pt>
                <c:pt idx="12">
                  <c:v>16352</c:v>
                </c:pt>
                <c:pt idx="13">
                  <c:v>16390</c:v>
                </c:pt>
                <c:pt idx="14">
                  <c:v>17183</c:v>
                </c:pt>
                <c:pt idx="15">
                  <c:v>18243</c:v>
                </c:pt>
                <c:pt idx="16">
                  <c:v>19447</c:v>
                </c:pt>
                <c:pt idx="17">
                  <c:v>22074</c:v>
                </c:pt>
                <c:pt idx="18">
                  <c:v>23685</c:v>
                </c:pt>
                <c:pt idx="19">
                  <c:v>22426</c:v>
                </c:pt>
                <c:pt idx="20">
                  <c:v>22749</c:v>
                </c:pt>
                <c:pt idx="21">
                  <c:v>28071</c:v>
                </c:pt>
                <c:pt idx="22">
                  <c:v>32398</c:v>
                </c:pt>
              </c:numCache>
            </c:numRef>
          </c:val>
          <c:smooth val="0"/>
          <c:extLst>
            <c:ext xmlns:c16="http://schemas.microsoft.com/office/drawing/2014/chart" uri="{C3380CC4-5D6E-409C-BE32-E72D297353CC}">
              <c16:uniqueId val="{00000006-5013-4090-A92A-8A81E6A7ECED}"/>
            </c:ext>
          </c:extLst>
        </c:ser>
        <c:ser>
          <c:idx val="2"/>
          <c:order val="2"/>
          <c:tx>
            <c:strRef>
              <c:f>Sheet1!$A$4</c:f>
              <c:strCache>
                <c:ptCount val="1"/>
                <c:pt idx="0">
                  <c:v>  Male</c:v>
                </c:pt>
              </c:strCache>
            </c:strRef>
          </c:tx>
          <c:spPr>
            <a:ln w="28575" cap="rnd">
              <a:solidFill>
                <a:schemeClr val="accent4"/>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Sheet1!$B$4:$X$4</c:f>
              <c:numCache>
                <c:formatCode>#,##0</c:formatCode>
                <c:ptCount val="23"/>
                <c:pt idx="0">
                  <c:v>11258</c:v>
                </c:pt>
                <c:pt idx="1">
                  <c:v>11563</c:v>
                </c:pt>
                <c:pt idx="2">
                  <c:v>12658</c:v>
                </c:pt>
                <c:pt idx="3">
                  <c:v>15028</c:v>
                </c:pt>
                <c:pt idx="4">
                  <c:v>16399</c:v>
                </c:pt>
                <c:pt idx="5">
                  <c:v>17120</c:v>
                </c:pt>
                <c:pt idx="6">
                  <c:v>18724</c:v>
                </c:pt>
                <c:pt idx="7">
                  <c:v>21893</c:v>
                </c:pt>
                <c:pt idx="8">
                  <c:v>22298</c:v>
                </c:pt>
                <c:pt idx="9">
                  <c:v>22468</c:v>
                </c:pt>
                <c:pt idx="10">
                  <c:v>22593</c:v>
                </c:pt>
                <c:pt idx="11">
                  <c:v>23006</c:v>
                </c:pt>
                <c:pt idx="12">
                  <c:v>24988</c:v>
                </c:pt>
                <c:pt idx="13">
                  <c:v>25112</c:v>
                </c:pt>
                <c:pt idx="14">
                  <c:v>26799</c:v>
                </c:pt>
                <c:pt idx="15">
                  <c:v>28812</c:v>
                </c:pt>
                <c:pt idx="16">
                  <c:v>32957</c:v>
                </c:pt>
                <c:pt idx="17">
                  <c:v>41558</c:v>
                </c:pt>
                <c:pt idx="18">
                  <c:v>46552</c:v>
                </c:pt>
                <c:pt idx="19">
                  <c:v>44941</c:v>
                </c:pt>
                <c:pt idx="20">
                  <c:v>47881</c:v>
                </c:pt>
                <c:pt idx="21">
                  <c:v>63728</c:v>
                </c:pt>
                <c:pt idx="22">
                  <c:v>74301</c:v>
                </c:pt>
              </c:numCache>
            </c:numRef>
          </c:val>
          <c:smooth val="0"/>
          <c:extLst>
            <c:ext xmlns:c16="http://schemas.microsoft.com/office/drawing/2014/chart" uri="{C3380CC4-5D6E-409C-BE32-E72D297353CC}">
              <c16:uniqueId val="{00000007-5013-4090-A92A-8A81E6A7ECED}"/>
            </c:ext>
          </c:extLst>
        </c:ser>
        <c:dLbls>
          <c:showLegendKey val="0"/>
          <c:showVal val="0"/>
          <c:showCatName val="0"/>
          <c:showSerName val="0"/>
          <c:showPercent val="0"/>
          <c:showBubbleSize val="0"/>
        </c:dLbls>
        <c:marker val="1"/>
        <c:smooth val="0"/>
        <c:axId val="668452488"/>
        <c:axId val="668449536"/>
      </c:lineChart>
      <c:catAx>
        <c:axId val="668452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668449536"/>
        <c:crosses val="autoZero"/>
        <c:auto val="1"/>
        <c:lblAlgn val="ctr"/>
        <c:lblOffset val="100"/>
        <c:tickLblSkip val="1"/>
        <c:noMultiLvlLbl val="0"/>
      </c:catAx>
      <c:valAx>
        <c:axId val="668449536"/>
        <c:scaling>
          <c:orientation val="minMax"/>
        </c:scaling>
        <c:delete val="0"/>
        <c:axPos val="l"/>
        <c:numFmt formatCode="#,##0"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68452488"/>
        <c:crosses val="autoZero"/>
        <c:crossBetween val="between"/>
      </c:valAx>
      <c:spPr>
        <a:noFill/>
        <a:ln>
          <a:noFill/>
        </a:ln>
        <a:effectLst/>
      </c:spPr>
    </c:plotArea>
    <c:legend>
      <c:legendPos val="t"/>
      <c:layout>
        <c:manualLayout>
          <c:xMode val="edge"/>
          <c:yMode val="edge"/>
          <c:x val="0.13052719184625577"/>
          <c:y val="0.14419790507884603"/>
          <c:w val="0.36975296124158225"/>
          <c:h val="6.8909490609092836E-2"/>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43758928868069E-2"/>
          <c:y val="2.6471367332271626E-2"/>
          <c:w val="0.87082439062205841"/>
          <c:h val="0.82100919313088327"/>
        </c:manualLayout>
      </c:layout>
      <c:lineChart>
        <c:grouping val="standard"/>
        <c:varyColors val="0"/>
        <c:ser>
          <c:idx val="2"/>
          <c:order val="0"/>
          <c:tx>
            <c:strRef>
              <c:f>Sheet1!$A$3</c:f>
              <c:strCache>
                <c:ptCount val="1"/>
                <c:pt idx="0">
                  <c:v>Synthetic Opioids other than Methadone (primarily fentanyl)</c:v>
                </c:pt>
              </c:strCache>
            </c:strRef>
          </c:tx>
          <c:spPr>
            <a:ln w="28575" cap="rnd">
              <a:solidFill>
                <a:schemeClr val="accent3"/>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Sheet1!$B$3:$X$3</c:f>
              <c:numCache>
                <c:formatCode>#,##0</c:formatCode>
                <c:ptCount val="23"/>
                <c:pt idx="0">
                  <c:v>730</c:v>
                </c:pt>
                <c:pt idx="1">
                  <c:v>782</c:v>
                </c:pt>
                <c:pt idx="2">
                  <c:v>957</c:v>
                </c:pt>
                <c:pt idx="3">
                  <c:v>1295</c:v>
                </c:pt>
                <c:pt idx="4">
                  <c:v>1400</c:v>
                </c:pt>
                <c:pt idx="5">
                  <c:v>1664</c:v>
                </c:pt>
                <c:pt idx="6">
                  <c:v>1742</c:v>
                </c:pt>
                <c:pt idx="7">
                  <c:v>2707</c:v>
                </c:pt>
                <c:pt idx="8">
                  <c:v>2213</c:v>
                </c:pt>
                <c:pt idx="9">
                  <c:v>2306</c:v>
                </c:pt>
                <c:pt idx="10">
                  <c:v>2946</c:v>
                </c:pt>
                <c:pt idx="11">
                  <c:v>3007</c:v>
                </c:pt>
                <c:pt idx="12">
                  <c:v>2666</c:v>
                </c:pt>
                <c:pt idx="13">
                  <c:v>2628</c:v>
                </c:pt>
                <c:pt idx="14">
                  <c:v>3105</c:v>
                </c:pt>
                <c:pt idx="15">
                  <c:v>5544</c:v>
                </c:pt>
                <c:pt idx="16">
                  <c:v>9580</c:v>
                </c:pt>
                <c:pt idx="17">
                  <c:v>19413</c:v>
                </c:pt>
                <c:pt idx="18">
                  <c:v>28466</c:v>
                </c:pt>
                <c:pt idx="19">
                  <c:v>31335</c:v>
                </c:pt>
                <c:pt idx="20">
                  <c:v>36359</c:v>
                </c:pt>
                <c:pt idx="21">
                  <c:v>56516</c:v>
                </c:pt>
                <c:pt idx="22">
                  <c:v>70601</c:v>
                </c:pt>
              </c:numCache>
            </c:numRef>
          </c:val>
          <c:smooth val="0"/>
          <c:extLst>
            <c:ext xmlns:c16="http://schemas.microsoft.com/office/drawing/2014/chart" uri="{C3380CC4-5D6E-409C-BE32-E72D297353CC}">
              <c16:uniqueId val="{00000000-57B1-4D91-BD35-3E650CAFA2A6}"/>
            </c:ext>
          </c:extLst>
        </c:ser>
        <c:ser>
          <c:idx val="3"/>
          <c:order val="1"/>
          <c:tx>
            <c:strRef>
              <c:f>Sheet1!$A$6</c:f>
              <c:strCache>
                <c:ptCount val="1"/>
                <c:pt idx="0">
                  <c:v>Psychostimulants with Abuse Potential (primarily methamphetamine)</c:v>
                </c:pt>
              </c:strCache>
            </c:strRef>
          </c:tx>
          <c:spPr>
            <a:ln w="28575" cap="rnd">
              <a:solidFill>
                <a:schemeClr val="accent4"/>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Sheet1!$B$6:$X$6</c:f>
              <c:numCache>
                <c:formatCode>#,##0</c:formatCode>
                <c:ptCount val="23"/>
                <c:pt idx="0">
                  <c:v>547</c:v>
                </c:pt>
                <c:pt idx="1">
                  <c:v>578</c:v>
                </c:pt>
                <c:pt idx="2">
                  <c:v>563</c:v>
                </c:pt>
                <c:pt idx="3">
                  <c:v>941</c:v>
                </c:pt>
                <c:pt idx="4">
                  <c:v>1179</c:v>
                </c:pt>
                <c:pt idx="5">
                  <c:v>1305</c:v>
                </c:pt>
                <c:pt idx="6">
                  <c:v>1608</c:v>
                </c:pt>
                <c:pt idx="7">
                  <c:v>1462</c:v>
                </c:pt>
                <c:pt idx="8">
                  <c:v>1378</c:v>
                </c:pt>
                <c:pt idx="9">
                  <c:v>1302</c:v>
                </c:pt>
                <c:pt idx="10">
                  <c:v>1632</c:v>
                </c:pt>
                <c:pt idx="11">
                  <c:v>1854</c:v>
                </c:pt>
                <c:pt idx="12">
                  <c:v>2266</c:v>
                </c:pt>
                <c:pt idx="13">
                  <c:v>2635</c:v>
                </c:pt>
                <c:pt idx="14">
                  <c:v>3627</c:v>
                </c:pt>
                <c:pt idx="15">
                  <c:v>4298</c:v>
                </c:pt>
                <c:pt idx="16">
                  <c:v>5716</c:v>
                </c:pt>
                <c:pt idx="17">
                  <c:v>7542</c:v>
                </c:pt>
                <c:pt idx="18">
                  <c:v>10333</c:v>
                </c:pt>
                <c:pt idx="19">
                  <c:v>12676</c:v>
                </c:pt>
                <c:pt idx="20">
                  <c:v>16167</c:v>
                </c:pt>
                <c:pt idx="21">
                  <c:v>23837</c:v>
                </c:pt>
                <c:pt idx="22">
                  <c:v>32537</c:v>
                </c:pt>
              </c:numCache>
            </c:numRef>
          </c:val>
          <c:smooth val="0"/>
          <c:extLst>
            <c:ext xmlns:c16="http://schemas.microsoft.com/office/drawing/2014/chart" uri="{C3380CC4-5D6E-409C-BE32-E72D297353CC}">
              <c16:uniqueId val="{00000001-57B1-4D91-BD35-3E650CAFA2A6}"/>
            </c:ext>
          </c:extLst>
        </c:ser>
        <c:ser>
          <c:idx val="1"/>
          <c:order val="2"/>
          <c:tx>
            <c:strRef>
              <c:f>Sheet1!$A$5</c:f>
              <c:strCache>
                <c:ptCount val="1"/>
                <c:pt idx="0">
                  <c:v>Cocaine</c:v>
                </c:pt>
              </c:strCache>
            </c:strRef>
          </c:tx>
          <c:spPr>
            <a:ln w="28575" cap="rnd">
              <a:solidFill>
                <a:schemeClr val="accent2"/>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Sheet1!$B$5:$X$5</c:f>
              <c:numCache>
                <c:formatCode>#,##0</c:formatCode>
                <c:ptCount val="23"/>
                <c:pt idx="0">
                  <c:v>3822</c:v>
                </c:pt>
                <c:pt idx="1">
                  <c:v>3544</c:v>
                </c:pt>
                <c:pt idx="2">
                  <c:v>3833</c:v>
                </c:pt>
                <c:pt idx="3">
                  <c:v>4599</c:v>
                </c:pt>
                <c:pt idx="4">
                  <c:v>5199</c:v>
                </c:pt>
                <c:pt idx="5">
                  <c:v>5443</c:v>
                </c:pt>
                <c:pt idx="6">
                  <c:v>6208</c:v>
                </c:pt>
                <c:pt idx="7">
                  <c:v>7448</c:v>
                </c:pt>
                <c:pt idx="8">
                  <c:v>6512</c:v>
                </c:pt>
                <c:pt idx="9">
                  <c:v>5129</c:v>
                </c:pt>
                <c:pt idx="10">
                  <c:v>4350</c:v>
                </c:pt>
                <c:pt idx="11">
                  <c:v>4183</c:v>
                </c:pt>
                <c:pt idx="12">
                  <c:v>4681</c:v>
                </c:pt>
                <c:pt idx="13">
                  <c:v>4404</c:v>
                </c:pt>
                <c:pt idx="14">
                  <c:v>4944</c:v>
                </c:pt>
                <c:pt idx="15">
                  <c:v>5415</c:v>
                </c:pt>
                <c:pt idx="16">
                  <c:v>6784</c:v>
                </c:pt>
                <c:pt idx="17">
                  <c:v>10375</c:v>
                </c:pt>
                <c:pt idx="18">
                  <c:v>13942</c:v>
                </c:pt>
                <c:pt idx="19">
                  <c:v>14666</c:v>
                </c:pt>
                <c:pt idx="20">
                  <c:v>15883</c:v>
                </c:pt>
                <c:pt idx="21">
                  <c:v>19447</c:v>
                </c:pt>
                <c:pt idx="22">
                  <c:v>24486</c:v>
                </c:pt>
              </c:numCache>
            </c:numRef>
          </c:val>
          <c:smooth val="0"/>
          <c:extLst>
            <c:ext xmlns:c16="http://schemas.microsoft.com/office/drawing/2014/chart" uri="{C3380CC4-5D6E-409C-BE32-E72D297353CC}">
              <c16:uniqueId val="{00000002-57B1-4D91-BD35-3E650CAFA2A6}"/>
            </c:ext>
          </c:extLst>
        </c:ser>
        <c:ser>
          <c:idx val="4"/>
          <c:order val="3"/>
          <c:tx>
            <c:strRef>
              <c:f>Sheet1!$A$2</c:f>
              <c:strCache>
                <c:ptCount val="1"/>
                <c:pt idx="0">
                  <c:v>Prescription Opioids (natural &amp; semi-synthetic opioids &amp; methadone)</c:v>
                </c:pt>
              </c:strCache>
            </c:strRef>
          </c:tx>
          <c:spPr>
            <a:ln w="28575" cap="rnd">
              <a:solidFill>
                <a:schemeClr val="accent5"/>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Sheet1!$B$2:$X$2</c:f>
              <c:numCache>
                <c:formatCode>#,##0</c:formatCode>
                <c:ptCount val="23"/>
                <c:pt idx="0">
                  <c:v>3442</c:v>
                </c:pt>
                <c:pt idx="1">
                  <c:v>3785</c:v>
                </c:pt>
                <c:pt idx="2">
                  <c:v>4770</c:v>
                </c:pt>
                <c:pt idx="3">
                  <c:v>6483</c:v>
                </c:pt>
                <c:pt idx="4">
                  <c:v>7461</c:v>
                </c:pt>
                <c:pt idx="5">
                  <c:v>8577</c:v>
                </c:pt>
                <c:pt idx="6">
                  <c:v>9612</c:v>
                </c:pt>
                <c:pt idx="7">
                  <c:v>11589</c:v>
                </c:pt>
                <c:pt idx="8">
                  <c:v>12796</c:v>
                </c:pt>
                <c:pt idx="9">
                  <c:v>13149</c:v>
                </c:pt>
                <c:pt idx="10">
                  <c:v>13523</c:v>
                </c:pt>
                <c:pt idx="11">
                  <c:v>14583</c:v>
                </c:pt>
                <c:pt idx="12">
                  <c:v>15140</c:v>
                </c:pt>
                <c:pt idx="13">
                  <c:v>14240</c:v>
                </c:pt>
                <c:pt idx="14">
                  <c:v>14145</c:v>
                </c:pt>
                <c:pt idx="15">
                  <c:v>14838</c:v>
                </c:pt>
                <c:pt idx="16">
                  <c:v>15281</c:v>
                </c:pt>
                <c:pt idx="17">
                  <c:v>17087</c:v>
                </c:pt>
                <c:pt idx="18">
                  <c:v>17029</c:v>
                </c:pt>
                <c:pt idx="19">
                  <c:v>14975</c:v>
                </c:pt>
                <c:pt idx="20">
                  <c:v>14139</c:v>
                </c:pt>
                <c:pt idx="21">
                  <c:v>16416</c:v>
                </c:pt>
                <c:pt idx="22">
                  <c:v>16706</c:v>
                </c:pt>
              </c:numCache>
            </c:numRef>
          </c:val>
          <c:smooth val="0"/>
          <c:extLst>
            <c:ext xmlns:c16="http://schemas.microsoft.com/office/drawing/2014/chart" uri="{C3380CC4-5D6E-409C-BE32-E72D297353CC}">
              <c16:uniqueId val="{00000003-57B1-4D91-BD35-3E650CAFA2A6}"/>
            </c:ext>
          </c:extLst>
        </c:ser>
        <c:ser>
          <c:idx val="5"/>
          <c:order val="4"/>
          <c:tx>
            <c:strRef>
              <c:f>Sheet1!$A$7</c:f>
              <c:strCache>
                <c:ptCount val="1"/>
                <c:pt idx="0">
                  <c:v>Benzodiazepines</c:v>
                </c:pt>
              </c:strCache>
            </c:strRef>
          </c:tx>
          <c:spPr>
            <a:ln w="28575" cap="rnd">
              <a:solidFill>
                <a:schemeClr val="accent6"/>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Sheet1!$B$7:$X$7</c:f>
              <c:numCache>
                <c:formatCode>#,##0</c:formatCode>
                <c:ptCount val="23"/>
                <c:pt idx="0">
                  <c:v>1135</c:v>
                </c:pt>
                <c:pt idx="1">
                  <c:v>1298</c:v>
                </c:pt>
                <c:pt idx="2">
                  <c:v>1594</c:v>
                </c:pt>
                <c:pt idx="3">
                  <c:v>2022</c:v>
                </c:pt>
                <c:pt idx="4">
                  <c:v>2248</c:v>
                </c:pt>
                <c:pt idx="5">
                  <c:v>2627</c:v>
                </c:pt>
                <c:pt idx="6">
                  <c:v>3084</c:v>
                </c:pt>
                <c:pt idx="7">
                  <c:v>3835</c:v>
                </c:pt>
                <c:pt idx="8">
                  <c:v>4500</c:v>
                </c:pt>
                <c:pt idx="9">
                  <c:v>5010</c:v>
                </c:pt>
                <c:pt idx="10">
                  <c:v>5567</c:v>
                </c:pt>
                <c:pt idx="11">
                  <c:v>6497</c:v>
                </c:pt>
                <c:pt idx="12">
                  <c:v>6872</c:v>
                </c:pt>
                <c:pt idx="13">
                  <c:v>6524</c:v>
                </c:pt>
                <c:pt idx="14">
                  <c:v>6973</c:v>
                </c:pt>
                <c:pt idx="15">
                  <c:v>7945</c:v>
                </c:pt>
                <c:pt idx="16">
                  <c:v>8791</c:v>
                </c:pt>
                <c:pt idx="17">
                  <c:v>10684</c:v>
                </c:pt>
                <c:pt idx="18">
                  <c:v>11537</c:v>
                </c:pt>
                <c:pt idx="19">
                  <c:v>10724</c:v>
                </c:pt>
                <c:pt idx="20">
                  <c:v>9711</c:v>
                </c:pt>
                <c:pt idx="21">
                  <c:v>12290</c:v>
                </c:pt>
                <c:pt idx="22">
                  <c:v>12499</c:v>
                </c:pt>
              </c:numCache>
            </c:numRef>
          </c:val>
          <c:smooth val="0"/>
          <c:extLst>
            <c:ext xmlns:c16="http://schemas.microsoft.com/office/drawing/2014/chart" uri="{C3380CC4-5D6E-409C-BE32-E72D297353CC}">
              <c16:uniqueId val="{00000004-57B1-4D91-BD35-3E650CAFA2A6}"/>
            </c:ext>
          </c:extLst>
        </c:ser>
        <c:ser>
          <c:idx val="0"/>
          <c:order val="5"/>
          <c:tx>
            <c:strRef>
              <c:f>Sheet1!$A$4</c:f>
              <c:strCache>
                <c:ptCount val="1"/>
                <c:pt idx="0">
                  <c:v>Heroin</c:v>
                </c:pt>
              </c:strCache>
            </c:strRef>
          </c:tx>
          <c:spPr>
            <a:ln w="28575" cap="rnd">
              <a:solidFill>
                <a:schemeClr val="accent1"/>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Sheet1!$B$4:$X$4</c:f>
              <c:numCache>
                <c:formatCode>#,##0</c:formatCode>
                <c:ptCount val="23"/>
                <c:pt idx="0">
                  <c:v>1960</c:v>
                </c:pt>
                <c:pt idx="1">
                  <c:v>1842</c:v>
                </c:pt>
                <c:pt idx="2">
                  <c:v>1779</c:v>
                </c:pt>
                <c:pt idx="3">
                  <c:v>2089</c:v>
                </c:pt>
                <c:pt idx="4">
                  <c:v>2080</c:v>
                </c:pt>
                <c:pt idx="5">
                  <c:v>1878</c:v>
                </c:pt>
                <c:pt idx="6">
                  <c:v>2009</c:v>
                </c:pt>
                <c:pt idx="7">
                  <c:v>2088</c:v>
                </c:pt>
                <c:pt idx="8">
                  <c:v>2399</c:v>
                </c:pt>
                <c:pt idx="9">
                  <c:v>3041</c:v>
                </c:pt>
                <c:pt idx="10">
                  <c:v>3278</c:v>
                </c:pt>
                <c:pt idx="11">
                  <c:v>3036</c:v>
                </c:pt>
                <c:pt idx="12">
                  <c:v>4397</c:v>
                </c:pt>
                <c:pt idx="13">
                  <c:v>5925</c:v>
                </c:pt>
                <c:pt idx="14">
                  <c:v>8257</c:v>
                </c:pt>
                <c:pt idx="15">
                  <c:v>10574</c:v>
                </c:pt>
                <c:pt idx="16">
                  <c:v>12989</c:v>
                </c:pt>
                <c:pt idx="17">
                  <c:v>15469</c:v>
                </c:pt>
                <c:pt idx="18">
                  <c:v>15482</c:v>
                </c:pt>
                <c:pt idx="19">
                  <c:v>14996</c:v>
                </c:pt>
                <c:pt idx="20">
                  <c:v>14019</c:v>
                </c:pt>
                <c:pt idx="21">
                  <c:v>13165</c:v>
                </c:pt>
                <c:pt idx="22">
                  <c:v>9173</c:v>
                </c:pt>
              </c:numCache>
            </c:numRef>
          </c:val>
          <c:smooth val="0"/>
          <c:extLst>
            <c:ext xmlns:c16="http://schemas.microsoft.com/office/drawing/2014/chart" uri="{C3380CC4-5D6E-409C-BE32-E72D297353CC}">
              <c16:uniqueId val="{00000005-57B1-4D91-BD35-3E650CAFA2A6}"/>
            </c:ext>
          </c:extLst>
        </c:ser>
        <c:ser>
          <c:idx val="6"/>
          <c:order val="6"/>
          <c:tx>
            <c:strRef>
              <c:f>Sheet1!$A$8</c:f>
              <c:strCache>
                <c:ptCount val="1"/>
                <c:pt idx="0">
                  <c:v>Antidepressants</c:v>
                </c:pt>
              </c:strCache>
            </c:strRef>
          </c:tx>
          <c:spPr>
            <a:ln w="28575" cap="rnd">
              <a:solidFill>
                <a:schemeClr val="accent1">
                  <a:lumMod val="60000"/>
                </a:schemeClr>
              </a:solidFill>
              <a:round/>
            </a:ln>
            <a:effectLst/>
          </c:spPr>
          <c:marker>
            <c:symbol val="none"/>
          </c:marker>
          <c:cat>
            <c:strRef>
              <c:f>Sheet1!$B$1:$X$1</c:f>
              <c:strCache>
                <c:ptCount val="2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strCache>
            </c:strRef>
          </c:cat>
          <c:val>
            <c:numRef>
              <c:f>Sheet1!$B$8:$X$8</c:f>
              <c:numCache>
                <c:formatCode>#,##0</c:formatCode>
                <c:ptCount val="23"/>
                <c:pt idx="0">
                  <c:v>1749</c:v>
                </c:pt>
                <c:pt idx="1">
                  <c:v>1798</c:v>
                </c:pt>
                <c:pt idx="2">
                  <c:v>2017</c:v>
                </c:pt>
                <c:pt idx="3">
                  <c:v>2370</c:v>
                </c:pt>
                <c:pt idx="4">
                  <c:v>2512</c:v>
                </c:pt>
                <c:pt idx="5">
                  <c:v>2758</c:v>
                </c:pt>
                <c:pt idx="6">
                  <c:v>2861</c:v>
                </c:pt>
                <c:pt idx="7">
                  <c:v>3133</c:v>
                </c:pt>
                <c:pt idx="8">
                  <c:v>3425</c:v>
                </c:pt>
                <c:pt idx="9">
                  <c:v>3610</c:v>
                </c:pt>
                <c:pt idx="10">
                  <c:v>3768</c:v>
                </c:pt>
                <c:pt idx="11">
                  <c:v>3889</c:v>
                </c:pt>
                <c:pt idx="12">
                  <c:v>4113</c:v>
                </c:pt>
                <c:pt idx="13">
                  <c:v>4259</c:v>
                </c:pt>
                <c:pt idx="14">
                  <c:v>4458</c:v>
                </c:pt>
                <c:pt idx="15">
                  <c:v>4768</c:v>
                </c:pt>
                <c:pt idx="16">
                  <c:v>4894</c:v>
                </c:pt>
                <c:pt idx="17">
                  <c:v>4812</c:v>
                </c:pt>
                <c:pt idx="18">
                  <c:v>5269</c:v>
                </c:pt>
                <c:pt idx="19">
                  <c:v>5064</c:v>
                </c:pt>
                <c:pt idx="20">
                  <c:v>5175</c:v>
                </c:pt>
                <c:pt idx="21">
                  <c:v>5597</c:v>
                </c:pt>
                <c:pt idx="22">
                  <c:v>5859</c:v>
                </c:pt>
              </c:numCache>
            </c:numRef>
          </c:val>
          <c:smooth val="0"/>
          <c:extLst>
            <c:ext xmlns:c16="http://schemas.microsoft.com/office/drawing/2014/chart" uri="{C3380CC4-5D6E-409C-BE32-E72D297353CC}">
              <c16:uniqueId val="{00000006-57B1-4D91-BD35-3E650CAFA2A6}"/>
            </c:ext>
          </c:extLst>
        </c:ser>
        <c:dLbls>
          <c:showLegendKey val="0"/>
          <c:showVal val="0"/>
          <c:showCatName val="0"/>
          <c:showSerName val="0"/>
          <c:showPercent val="0"/>
          <c:showBubbleSize val="0"/>
        </c:dLbls>
        <c:smooth val="0"/>
        <c:axId val="495692360"/>
        <c:axId val="495692688"/>
      </c:lineChart>
      <c:catAx>
        <c:axId val="495692360"/>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495692688"/>
        <c:crosses val="autoZero"/>
        <c:auto val="1"/>
        <c:lblAlgn val="ctr"/>
        <c:lblOffset val="100"/>
        <c:tickLblSkip val="1"/>
        <c:tickMarkSkip val="1"/>
        <c:noMultiLvlLbl val="0"/>
      </c:catAx>
      <c:valAx>
        <c:axId val="495692688"/>
        <c:scaling>
          <c:orientation val="minMax"/>
          <c:max val="100000"/>
        </c:scaling>
        <c:delete val="0"/>
        <c:axPos val="l"/>
        <c:numFmt formatCode="#,##0"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95692360"/>
        <c:crosses val="autoZero"/>
        <c:crossBetween val="midCat"/>
        <c:majorUnit val="20000"/>
      </c:valAx>
      <c:spPr>
        <a:noFill/>
        <a:ln>
          <a:noFill/>
        </a:ln>
        <a:effectLst/>
      </c:spPr>
    </c:plotArea>
    <c:legend>
      <c:legendPos val="r"/>
      <c:layout>
        <c:manualLayout>
          <c:xMode val="edge"/>
          <c:yMode val="edge"/>
          <c:x val="0.10673555046125564"/>
          <c:y val="2.5991451816652605E-2"/>
          <c:w val="0.61001582521035747"/>
          <c:h val="0.4084230879573395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FA3BE-4028-4F37-BFF1-04DE622CEE9E}" type="doc">
      <dgm:prSet loTypeId="urn:microsoft.com/office/officeart/2005/8/layout/process2" loCatId="process" qsTypeId="urn:microsoft.com/office/officeart/2005/8/quickstyle/simple3" qsCatId="simple" csTypeId="urn:microsoft.com/office/officeart/2005/8/colors/accent1_2" csCatId="accent1" phldr="1"/>
      <dgm:spPr/>
    </dgm:pt>
    <dgm:pt modelId="{70F30FD6-610A-4279-9B6C-4E046D3E44A1}">
      <dgm:prSet phldrT="[Text]" custT="1"/>
      <dgm:spPr/>
      <dgm:t>
        <a:bodyPr/>
        <a:lstStyle/>
        <a:p>
          <a:r>
            <a:rPr lang="en-US" sz="2400"/>
            <a:t>Someone is exposed a dose of opioids too strong for their body to process</a:t>
          </a:r>
        </a:p>
      </dgm:t>
    </dgm:pt>
    <dgm:pt modelId="{583A7ADB-E2C2-4375-B6EE-2B091E33400B}" type="parTrans" cxnId="{D80E6BB3-1EC7-4D8D-8917-4632C0FF4E0E}">
      <dgm:prSet/>
      <dgm:spPr/>
      <dgm:t>
        <a:bodyPr/>
        <a:lstStyle/>
        <a:p>
          <a:endParaRPr lang="en-US" sz="2400"/>
        </a:p>
      </dgm:t>
    </dgm:pt>
    <dgm:pt modelId="{2787BA05-37FB-4249-A8D0-249E207D0CCA}" type="sibTrans" cxnId="{D80E6BB3-1EC7-4D8D-8917-4632C0FF4E0E}">
      <dgm:prSet custT="1"/>
      <dgm:spPr/>
      <dgm:t>
        <a:bodyPr/>
        <a:lstStyle/>
        <a:p>
          <a:endParaRPr lang="en-US" sz="1800"/>
        </a:p>
      </dgm:t>
    </dgm:pt>
    <dgm:pt modelId="{8C2FA25D-A4D0-4DC4-BC6A-C39995496151}">
      <dgm:prSet phldrT="[Text]" custT="1"/>
      <dgm:spPr/>
      <dgm:t>
        <a:bodyPr/>
        <a:lstStyle/>
        <a:p>
          <a:r>
            <a:rPr lang="en-US" sz="2400" dirty="0"/>
            <a:t>Slow breathing or no breathing</a:t>
          </a:r>
        </a:p>
      </dgm:t>
    </dgm:pt>
    <dgm:pt modelId="{CE69F7E5-B3C6-4B47-932E-DFDFD12990A9}" type="parTrans" cxnId="{FC3A221B-769B-4F06-926E-958D21FE8276}">
      <dgm:prSet/>
      <dgm:spPr/>
      <dgm:t>
        <a:bodyPr/>
        <a:lstStyle/>
        <a:p>
          <a:endParaRPr lang="en-US" sz="2400"/>
        </a:p>
      </dgm:t>
    </dgm:pt>
    <dgm:pt modelId="{82C7733D-2F42-4116-A9C1-770334F2F31A}" type="sibTrans" cxnId="{FC3A221B-769B-4F06-926E-958D21FE8276}">
      <dgm:prSet custT="1"/>
      <dgm:spPr/>
      <dgm:t>
        <a:bodyPr/>
        <a:lstStyle/>
        <a:p>
          <a:endParaRPr lang="en-US" sz="1800"/>
        </a:p>
      </dgm:t>
    </dgm:pt>
    <dgm:pt modelId="{403F387A-C3E4-4DF9-B39D-A5E8D9CA9FE0}">
      <dgm:prSet phldrT="[Text]" custT="1"/>
      <dgm:spPr/>
      <dgm:t>
        <a:bodyPr/>
        <a:lstStyle/>
        <a:p>
          <a:r>
            <a:rPr lang="en-US" sz="2400" dirty="0"/>
            <a:t>Hypoxia (not enough oxygen getting to the brain)</a:t>
          </a:r>
        </a:p>
      </dgm:t>
    </dgm:pt>
    <dgm:pt modelId="{46032295-9083-402A-AD97-53D89B669001}" type="parTrans" cxnId="{BF549E21-7601-4C58-88EE-EA713413C5AB}">
      <dgm:prSet/>
      <dgm:spPr/>
      <dgm:t>
        <a:bodyPr/>
        <a:lstStyle/>
        <a:p>
          <a:endParaRPr lang="en-US" sz="2400"/>
        </a:p>
      </dgm:t>
    </dgm:pt>
    <dgm:pt modelId="{66580D7B-85A1-4AC8-84E0-44F0891336CF}" type="sibTrans" cxnId="{BF549E21-7601-4C58-88EE-EA713413C5AB}">
      <dgm:prSet custT="1"/>
      <dgm:spPr/>
      <dgm:t>
        <a:bodyPr/>
        <a:lstStyle/>
        <a:p>
          <a:endParaRPr lang="en-US" sz="1800"/>
        </a:p>
      </dgm:t>
    </dgm:pt>
    <dgm:pt modelId="{B5276865-5DE6-4405-BEA5-58DA399FEFC7}">
      <dgm:prSet phldrT="[Text]" custT="1"/>
      <dgm:spPr/>
      <dgm:t>
        <a:bodyPr/>
        <a:lstStyle/>
        <a:p>
          <a:r>
            <a:rPr lang="en-US" sz="2400" b="0" i="0" dirty="0"/>
            <a:t>Psychological/neurological effects, c</a:t>
          </a:r>
          <a:r>
            <a:rPr lang="en-US" sz="2400" dirty="0"/>
            <a:t>oma, permanent brain damage, or death</a:t>
          </a:r>
        </a:p>
      </dgm:t>
    </dgm:pt>
    <dgm:pt modelId="{8DEB6AAA-3F10-480D-BAFF-3B45D3D5CC10}" type="parTrans" cxnId="{3A17D608-B44C-43D9-9BDC-D943E57B3846}">
      <dgm:prSet/>
      <dgm:spPr/>
      <dgm:t>
        <a:bodyPr/>
        <a:lstStyle/>
        <a:p>
          <a:endParaRPr lang="en-US" sz="2400"/>
        </a:p>
      </dgm:t>
    </dgm:pt>
    <dgm:pt modelId="{B11193D8-A754-4D89-926E-662C74B75465}" type="sibTrans" cxnId="{3A17D608-B44C-43D9-9BDC-D943E57B3846}">
      <dgm:prSet/>
      <dgm:spPr/>
      <dgm:t>
        <a:bodyPr/>
        <a:lstStyle/>
        <a:p>
          <a:endParaRPr lang="en-US" sz="2400"/>
        </a:p>
      </dgm:t>
    </dgm:pt>
    <dgm:pt modelId="{D28C61B9-D3A9-45D2-986C-58A2471C3CB7}" type="pres">
      <dgm:prSet presAssocID="{4D8FA3BE-4028-4F37-BFF1-04DE622CEE9E}" presName="linearFlow" presStyleCnt="0">
        <dgm:presLayoutVars>
          <dgm:resizeHandles val="exact"/>
        </dgm:presLayoutVars>
      </dgm:prSet>
      <dgm:spPr/>
    </dgm:pt>
    <dgm:pt modelId="{C3300369-5E71-47C1-8B37-7498E1D98CEF}" type="pres">
      <dgm:prSet presAssocID="{70F30FD6-610A-4279-9B6C-4E046D3E44A1}" presName="node" presStyleLbl="node1" presStyleIdx="0" presStyleCnt="4">
        <dgm:presLayoutVars>
          <dgm:bulletEnabled val="1"/>
        </dgm:presLayoutVars>
      </dgm:prSet>
      <dgm:spPr/>
    </dgm:pt>
    <dgm:pt modelId="{FD6C59D9-8D58-4E90-879F-E4456A759536}" type="pres">
      <dgm:prSet presAssocID="{2787BA05-37FB-4249-A8D0-249E207D0CCA}" presName="sibTrans" presStyleLbl="sibTrans2D1" presStyleIdx="0" presStyleCnt="3"/>
      <dgm:spPr/>
    </dgm:pt>
    <dgm:pt modelId="{08817255-D39A-4AB8-A757-CE230A91B7F4}" type="pres">
      <dgm:prSet presAssocID="{2787BA05-37FB-4249-A8D0-249E207D0CCA}" presName="connectorText" presStyleLbl="sibTrans2D1" presStyleIdx="0" presStyleCnt="3"/>
      <dgm:spPr/>
    </dgm:pt>
    <dgm:pt modelId="{96CF2823-A654-422F-B20C-CF2B7D222E61}" type="pres">
      <dgm:prSet presAssocID="{8C2FA25D-A4D0-4DC4-BC6A-C39995496151}" presName="node" presStyleLbl="node1" presStyleIdx="1" presStyleCnt="4">
        <dgm:presLayoutVars>
          <dgm:bulletEnabled val="1"/>
        </dgm:presLayoutVars>
      </dgm:prSet>
      <dgm:spPr/>
    </dgm:pt>
    <dgm:pt modelId="{2EEAB893-51A7-42BF-A76B-3B3BE994181F}" type="pres">
      <dgm:prSet presAssocID="{82C7733D-2F42-4116-A9C1-770334F2F31A}" presName="sibTrans" presStyleLbl="sibTrans2D1" presStyleIdx="1" presStyleCnt="3"/>
      <dgm:spPr/>
    </dgm:pt>
    <dgm:pt modelId="{D10380BC-31E5-4788-822D-E9E4EAB2B200}" type="pres">
      <dgm:prSet presAssocID="{82C7733D-2F42-4116-A9C1-770334F2F31A}" presName="connectorText" presStyleLbl="sibTrans2D1" presStyleIdx="1" presStyleCnt="3"/>
      <dgm:spPr/>
    </dgm:pt>
    <dgm:pt modelId="{50182131-9998-4E43-9D23-00B94314A15E}" type="pres">
      <dgm:prSet presAssocID="{403F387A-C3E4-4DF9-B39D-A5E8D9CA9FE0}" presName="node" presStyleLbl="node1" presStyleIdx="2" presStyleCnt="4">
        <dgm:presLayoutVars>
          <dgm:bulletEnabled val="1"/>
        </dgm:presLayoutVars>
      </dgm:prSet>
      <dgm:spPr/>
    </dgm:pt>
    <dgm:pt modelId="{2A8C3D90-44F7-4E28-84C1-30B9313193B3}" type="pres">
      <dgm:prSet presAssocID="{66580D7B-85A1-4AC8-84E0-44F0891336CF}" presName="sibTrans" presStyleLbl="sibTrans2D1" presStyleIdx="2" presStyleCnt="3"/>
      <dgm:spPr/>
    </dgm:pt>
    <dgm:pt modelId="{CF3284C3-1711-408F-9C08-D556C44A1A9A}" type="pres">
      <dgm:prSet presAssocID="{66580D7B-85A1-4AC8-84E0-44F0891336CF}" presName="connectorText" presStyleLbl="sibTrans2D1" presStyleIdx="2" presStyleCnt="3"/>
      <dgm:spPr/>
    </dgm:pt>
    <dgm:pt modelId="{C66E5C36-C0A0-4C72-A092-FB2E3D9E8066}" type="pres">
      <dgm:prSet presAssocID="{B5276865-5DE6-4405-BEA5-58DA399FEFC7}" presName="node" presStyleLbl="node1" presStyleIdx="3" presStyleCnt="4">
        <dgm:presLayoutVars>
          <dgm:bulletEnabled val="1"/>
        </dgm:presLayoutVars>
      </dgm:prSet>
      <dgm:spPr/>
    </dgm:pt>
  </dgm:ptLst>
  <dgm:cxnLst>
    <dgm:cxn modelId="{7AE0DC00-475D-45A8-9EEF-876A2C14D7F5}" type="presOf" srcId="{403F387A-C3E4-4DF9-B39D-A5E8D9CA9FE0}" destId="{50182131-9998-4E43-9D23-00B94314A15E}" srcOrd="0" destOrd="0" presId="urn:microsoft.com/office/officeart/2005/8/layout/process2"/>
    <dgm:cxn modelId="{3A17D608-B44C-43D9-9BDC-D943E57B3846}" srcId="{4D8FA3BE-4028-4F37-BFF1-04DE622CEE9E}" destId="{B5276865-5DE6-4405-BEA5-58DA399FEFC7}" srcOrd="3" destOrd="0" parTransId="{8DEB6AAA-3F10-480D-BAFF-3B45D3D5CC10}" sibTransId="{B11193D8-A754-4D89-926E-662C74B75465}"/>
    <dgm:cxn modelId="{04E43A16-5DCC-4F80-AAAA-AED5F9248670}" type="presOf" srcId="{2787BA05-37FB-4249-A8D0-249E207D0CCA}" destId="{FD6C59D9-8D58-4E90-879F-E4456A759536}" srcOrd="0" destOrd="0" presId="urn:microsoft.com/office/officeart/2005/8/layout/process2"/>
    <dgm:cxn modelId="{FC3A221B-769B-4F06-926E-958D21FE8276}" srcId="{4D8FA3BE-4028-4F37-BFF1-04DE622CEE9E}" destId="{8C2FA25D-A4D0-4DC4-BC6A-C39995496151}" srcOrd="1" destOrd="0" parTransId="{CE69F7E5-B3C6-4B47-932E-DFDFD12990A9}" sibTransId="{82C7733D-2F42-4116-A9C1-770334F2F31A}"/>
    <dgm:cxn modelId="{BF549E21-7601-4C58-88EE-EA713413C5AB}" srcId="{4D8FA3BE-4028-4F37-BFF1-04DE622CEE9E}" destId="{403F387A-C3E4-4DF9-B39D-A5E8D9CA9FE0}" srcOrd="2" destOrd="0" parTransId="{46032295-9083-402A-AD97-53D89B669001}" sibTransId="{66580D7B-85A1-4AC8-84E0-44F0891336CF}"/>
    <dgm:cxn modelId="{BB8C1472-1403-4E9E-AB18-C5756D0C2150}" type="presOf" srcId="{4D8FA3BE-4028-4F37-BFF1-04DE622CEE9E}" destId="{D28C61B9-D3A9-45D2-986C-58A2471C3CB7}" srcOrd="0" destOrd="0" presId="urn:microsoft.com/office/officeart/2005/8/layout/process2"/>
    <dgm:cxn modelId="{13D3C998-296D-4E9B-AAD4-78F44D2C9550}" type="presOf" srcId="{66580D7B-85A1-4AC8-84E0-44F0891336CF}" destId="{2A8C3D90-44F7-4E28-84C1-30B9313193B3}" srcOrd="0" destOrd="0" presId="urn:microsoft.com/office/officeart/2005/8/layout/process2"/>
    <dgm:cxn modelId="{AF36419E-39B6-4EEC-AB03-4749CF246430}" type="presOf" srcId="{66580D7B-85A1-4AC8-84E0-44F0891336CF}" destId="{CF3284C3-1711-408F-9C08-D556C44A1A9A}" srcOrd="1" destOrd="0" presId="urn:microsoft.com/office/officeart/2005/8/layout/process2"/>
    <dgm:cxn modelId="{D80E6BB3-1EC7-4D8D-8917-4632C0FF4E0E}" srcId="{4D8FA3BE-4028-4F37-BFF1-04DE622CEE9E}" destId="{70F30FD6-610A-4279-9B6C-4E046D3E44A1}" srcOrd="0" destOrd="0" parTransId="{583A7ADB-E2C2-4375-B6EE-2B091E33400B}" sibTransId="{2787BA05-37FB-4249-A8D0-249E207D0CCA}"/>
    <dgm:cxn modelId="{4A18BAE3-A57A-4432-BC4A-0DA874B9402C}" type="presOf" srcId="{82C7733D-2F42-4116-A9C1-770334F2F31A}" destId="{D10380BC-31E5-4788-822D-E9E4EAB2B200}" srcOrd="1" destOrd="0" presId="urn:microsoft.com/office/officeart/2005/8/layout/process2"/>
    <dgm:cxn modelId="{6DA007E4-66F0-4D4D-A2AA-3CFF8EDDB670}" type="presOf" srcId="{82C7733D-2F42-4116-A9C1-770334F2F31A}" destId="{2EEAB893-51A7-42BF-A76B-3B3BE994181F}" srcOrd="0" destOrd="0" presId="urn:microsoft.com/office/officeart/2005/8/layout/process2"/>
    <dgm:cxn modelId="{8A4651EB-43C9-438C-AE89-2F3B57E13276}" type="presOf" srcId="{B5276865-5DE6-4405-BEA5-58DA399FEFC7}" destId="{C66E5C36-C0A0-4C72-A092-FB2E3D9E8066}" srcOrd="0" destOrd="0" presId="urn:microsoft.com/office/officeart/2005/8/layout/process2"/>
    <dgm:cxn modelId="{EAAFAEF1-124E-4C06-BEE1-1DDBAA6E5597}" type="presOf" srcId="{2787BA05-37FB-4249-A8D0-249E207D0CCA}" destId="{08817255-D39A-4AB8-A757-CE230A91B7F4}" srcOrd="1" destOrd="0" presId="urn:microsoft.com/office/officeart/2005/8/layout/process2"/>
    <dgm:cxn modelId="{147B84F8-CA51-428F-AAC7-1C6BCFE4A6E0}" type="presOf" srcId="{8C2FA25D-A4D0-4DC4-BC6A-C39995496151}" destId="{96CF2823-A654-422F-B20C-CF2B7D222E61}" srcOrd="0" destOrd="0" presId="urn:microsoft.com/office/officeart/2005/8/layout/process2"/>
    <dgm:cxn modelId="{E61715FD-4D9D-4CC8-85C6-A1E91A6705D7}" type="presOf" srcId="{70F30FD6-610A-4279-9B6C-4E046D3E44A1}" destId="{C3300369-5E71-47C1-8B37-7498E1D98CEF}" srcOrd="0" destOrd="0" presId="urn:microsoft.com/office/officeart/2005/8/layout/process2"/>
    <dgm:cxn modelId="{FEF74176-1743-4D11-B919-DAF17BE1B352}" type="presParOf" srcId="{D28C61B9-D3A9-45D2-986C-58A2471C3CB7}" destId="{C3300369-5E71-47C1-8B37-7498E1D98CEF}" srcOrd="0" destOrd="0" presId="urn:microsoft.com/office/officeart/2005/8/layout/process2"/>
    <dgm:cxn modelId="{2A83CA13-4E20-41AA-98A5-1A270BA9BB9F}" type="presParOf" srcId="{D28C61B9-D3A9-45D2-986C-58A2471C3CB7}" destId="{FD6C59D9-8D58-4E90-879F-E4456A759536}" srcOrd="1" destOrd="0" presId="urn:microsoft.com/office/officeart/2005/8/layout/process2"/>
    <dgm:cxn modelId="{628A0ADB-8D07-49ED-9180-614945176DDD}" type="presParOf" srcId="{FD6C59D9-8D58-4E90-879F-E4456A759536}" destId="{08817255-D39A-4AB8-A757-CE230A91B7F4}" srcOrd="0" destOrd="0" presId="urn:microsoft.com/office/officeart/2005/8/layout/process2"/>
    <dgm:cxn modelId="{F6E8A091-E096-481F-A489-0EBC5E022CE7}" type="presParOf" srcId="{D28C61B9-D3A9-45D2-986C-58A2471C3CB7}" destId="{96CF2823-A654-422F-B20C-CF2B7D222E61}" srcOrd="2" destOrd="0" presId="urn:microsoft.com/office/officeart/2005/8/layout/process2"/>
    <dgm:cxn modelId="{356D439F-75F8-4092-9C82-9783B5D1F63D}" type="presParOf" srcId="{D28C61B9-D3A9-45D2-986C-58A2471C3CB7}" destId="{2EEAB893-51A7-42BF-A76B-3B3BE994181F}" srcOrd="3" destOrd="0" presId="urn:microsoft.com/office/officeart/2005/8/layout/process2"/>
    <dgm:cxn modelId="{B1243721-4A53-4A39-B07D-7FD074577DC4}" type="presParOf" srcId="{2EEAB893-51A7-42BF-A76B-3B3BE994181F}" destId="{D10380BC-31E5-4788-822D-E9E4EAB2B200}" srcOrd="0" destOrd="0" presId="urn:microsoft.com/office/officeart/2005/8/layout/process2"/>
    <dgm:cxn modelId="{78A24D1D-E795-4BF8-A54F-CC88E4A22F10}" type="presParOf" srcId="{D28C61B9-D3A9-45D2-986C-58A2471C3CB7}" destId="{50182131-9998-4E43-9D23-00B94314A15E}" srcOrd="4" destOrd="0" presId="urn:microsoft.com/office/officeart/2005/8/layout/process2"/>
    <dgm:cxn modelId="{453DD10B-D24B-4CAD-8621-06015F37AAD7}" type="presParOf" srcId="{D28C61B9-D3A9-45D2-986C-58A2471C3CB7}" destId="{2A8C3D90-44F7-4E28-84C1-30B9313193B3}" srcOrd="5" destOrd="0" presId="urn:microsoft.com/office/officeart/2005/8/layout/process2"/>
    <dgm:cxn modelId="{85F50020-AAF3-46FD-A77A-A01BBEE6FA3C}" type="presParOf" srcId="{2A8C3D90-44F7-4E28-84C1-30B9313193B3}" destId="{CF3284C3-1711-408F-9C08-D556C44A1A9A}" srcOrd="0" destOrd="0" presId="urn:microsoft.com/office/officeart/2005/8/layout/process2"/>
    <dgm:cxn modelId="{3C75386A-4F75-42A1-926B-765A631FE066}" type="presParOf" srcId="{D28C61B9-D3A9-45D2-986C-58A2471C3CB7}" destId="{C66E5C36-C0A0-4C72-A092-FB2E3D9E8066}"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A40C5-3646-477C-9E75-EC0EDA6777B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41DAABC-E12F-4E16-87E9-C50B5151577C}">
      <dgm:prSet custT="1"/>
      <dgm:spPr/>
      <dgm:t>
        <a:bodyPr/>
        <a:lstStyle/>
        <a:p>
          <a:pPr>
            <a:lnSpc>
              <a:spcPct val="100000"/>
            </a:lnSpc>
          </a:pPr>
          <a:r>
            <a:rPr lang="en-US" sz="1800" dirty="0"/>
            <a:t>Small, constricted “pinpoint pupils”</a:t>
          </a:r>
        </a:p>
      </dgm:t>
    </dgm:pt>
    <dgm:pt modelId="{CDC5BFA8-0050-4B44-99D4-F3A457F45D7A}" type="parTrans" cxnId="{2741C54A-8DA5-407D-ABD3-1CF5406750E9}">
      <dgm:prSet/>
      <dgm:spPr/>
      <dgm:t>
        <a:bodyPr/>
        <a:lstStyle/>
        <a:p>
          <a:endParaRPr lang="en-US"/>
        </a:p>
      </dgm:t>
    </dgm:pt>
    <dgm:pt modelId="{3B1AEF28-AB38-4634-89D9-9AA96394E0EF}" type="sibTrans" cxnId="{2741C54A-8DA5-407D-ABD3-1CF5406750E9}">
      <dgm:prSet/>
      <dgm:spPr/>
      <dgm:t>
        <a:bodyPr/>
        <a:lstStyle/>
        <a:p>
          <a:endParaRPr lang="en-US"/>
        </a:p>
      </dgm:t>
    </dgm:pt>
    <dgm:pt modelId="{88875D53-C756-4B16-943E-603EF5D07255}">
      <dgm:prSet custT="1"/>
      <dgm:spPr/>
      <dgm:t>
        <a:bodyPr/>
        <a:lstStyle/>
        <a:p>
          <a:pPr>
            <a:lnSpc>
              <a:spcPct val="100000"/>
            </a:lnSpc>
          </a:pPr>
          <a:r>
            <a:rPr lang="en-US" sz="1800" dirty="0"/>
            <a:t>Falling asleep or loss of  consciousness</a:t>
          </a:r>
        </a:p>
      </dgm:t>
    </dgm:pt>
    <dgm:pt modelId="{A4D2844B-8A1D-4348-8810-0B4AE8C8C350}" type="parTrans" cxnId="{B748B3F6-E0BA-4D02-9575-A66151BF9CE0}">
      <dgm:prSet/>
      <dgm:spPr/>
      <dgm:t>
        <a:bodyPr/>
        <a:lstStyle/>
        <a:p>
          <a:endParaRPr lang="en-US"/>
        </a:p>
      </dgm:t>
    </dgm:pt>
    <dgm:pt modelId="{C53B84A5-0AE0-4774-9440-D8B0DBA0943E}" type="sibTrans" cxnId="{B748B3F6-E0BA-4D02-9575-A66151BF9CE0}">
      <dgm:prSet/>
      <dgm:spPr/>
      <dgm:t>
        <a:bodyPr/>
        <a:lstStyle/>
        <a:p>
          <a:endParaRPr lang="en-US"/>
        </a:p>
      </dgm:t>
    </dgm:pt>
    <dgm:pt modelId="{C65F1B89-76E9-4A74-8A51-B325E6E29BF7}">
      <dgm:prSet custT="1"/>
      <dgm:spPr/>
      <dgm:t>
        <a:bodyPr/>
        <a:lstStyle/>
        <a:p>
          <a:pPr>
            <a:lnSpc>
              <a:spcPct val="100000"/>
            </a:lnSpc>
          </a:pPr>
          <a:r>
            <a:rPr lang="en-US" sz="1800" dirty="0"/>
            <a:t>Slow, shallow breathing</a:t>
          </a:r>
        </a:p>
      </dgm:t>
    </dgm:pt>
    <dgm:pt modelId="{A5986B19-E8FB-41F9-89C6-EC572A8CF65C}" type="parTrans" cxnId="{6B98E6AA-204D-46EA-B19F-12453DB6CFED}">
      <dgm:prSet/>
      <dgm:spPr/>
      <dgm:t>
        <a:bodyPr/>
        <a:lstStyle/>
        <a:p>
          <a:endParaRPr lang="en-US"/>
        </a:p>
      </dgm:t>
    </dgm:pt>
    <dgm:pt modelId="{F3BFCAD5-914A-48A0-938D-BD49B580DF5E}" type="sibTrans" cxnId="{6B98E6AA-204D-46EA-B19F-12453DB6CFED}">
      <dgm:prSet/>
      <dgm:spPr/>
      <dgm:t>
        <a:bodyPr/>
        <a:lstStyle/>
        <a:p>
          <a:endParaRPr lang="en-US"/>
        </a:p>
      </dgm:t>
    </dgm:pt>
    <dgm:pt modelId="{DE282DCE-315B-481D-9E5C-FE124EE71779}">
      <dgm:prSet custT="1"/>
      <dgm:spPr/>
      <dgm:t>
        <a:bodyPr/>
        <a:lstStyle/>
        <a:p>
          <a:pPr>
            <a:lnSpc>
              <a:spcPct val="100000"/>
            </a:lnSpc>
          </a:pPr>
          <a:r>
            <a:rPr lang="en-US" sz="1800" dirty="0"/>
            <a:t>Choking or gurgling sounds</a:t>
          </a:r>
        </a:p>
      </dgm:t>
    </dgm:pt>
    <dgm:pt modelId="{DEC7F27B-BF32-4242-8012-25A08E76D1D9}" type="parTrans" cxnId="{78242A73-037D-405F-98E1-490E38788DBA}">
      <dgm:prSet/>
      <dgm:spPr/>
      <dgm:t>
        <a:bodyPr/>
        <a:lstStyle/>
        <a:p>
          <a:endParaRPr lang="en-US"/>
        </a:p>
      </dgm:t>
    </dgm:pt>
    <dgm:pt modelId="{7D666E0C-B1B1-4444-A2F1-41140869254A}" type="sibTrans" cxnId="{78242A73-037D-405F-98E1-490E38788DBA}">
      <dgm:prSet/>
      <dgm:spPr/>
      <dgm:t>
        <a:bodyPr/>
        <a:lstStyle/>
        <a:p>
          <a:endParaRPr lang="en-US"/>
        </a:p>
      </dgm:t>
    </dgm:pt>
    <dgm:pt modelId="{ED60D4D1-6850-4275-854B-27B0A159D2A7}">
      <dgm:prSet custT="1"/>
      <dgm:spPr/>
      <dgm:t>
        <a:bodyPr/>
        <a:lstStyle/>
        <a:p>
          <a:pPr>
            <a:lnSpc>
              <a:spcPct val="100000"/>
            </a:lnSpc>
          </a:pPr>
          <a:r>
            <a:rPr lang="en-US" sz="1800" dirty="0"/>
            <a:t>Limp body</a:t>
          </a:r>
        </a:p>
      </dgm:t>
    </dgm:pt>
    <dgm:pt modelId="{84685B60-CFFF-4640-9931-DA8921D72E8C}" type="parTrans" cxnId="{F7093D53-22C8-4071-ABEA-91348A5A052B}">
      <dgm:prSet/>
      <dgm:spPr/>
      <dgm:t>
        <a:bodyPr/>
        <a:lstStyle/>
        <a:p>
          <a:endParaRPr lang="en-US"/>
        </a:p>
      </dgm:t>
    </dgm:pt>
    <dgm:pt modelId="{37ABDCDC-CA12-4CE9-8BB1-DDA228F3FFFA}" type="sibTrans" cxnId="{F7093D53-22C8-4071-ABEA-91348A5A052B}">
      <dgm:prSet/>
      <dgm:spPr/>
      <dgm:t>
        <a:bodyPr/>
        <a:lstStyle/>
        <a:p>
          <a:endParaRPr lang="en-US"/>
        </a:p>
      </dgm:t>
    </dgm:pt>
    <dgm:pt modelId="{94520FFE-7516-474B-A36B-2EF9E4B60AE2}">
      <dgm:prSet custT="1"/>
      <dgm:spPr/>
      <dgm:t>
        <a:bodyPr/>
        <a:lstStyle/>
        <a:p>
          <a:pPr>
            <a:lnSpc>
              <a:spcPct val="100000"/>
            </a:lnSpc>
          </a:pPr>
          <a:r>
            <a:rPr lang="en-US" sz="1800" dirty="0"/>
            <a:t>Pale, blue, or cold skin</a:t>
          </a:r>
        </a:p>
      </dgm:t>
    </dgm:pt>
    <dgm:pt modelId="{C2A4BFC6-96C9-484A-B73F-CD89AEC865FD}" type="parTrans" cxnId="{2319E0DB-CB4C-4400-B3BF-07C69EF71457}">
      <dgm:prSet/>
      <dgm:spPr/>
      <dgm:t>
        <a:bodyPr/>
        <a:lstStyle/>
        <a:p>
          <a:endParaRPr lang="en-US"/>
        </a:p>
      </dgm:t>
    </dgm:pt>
    <dgm:pt modelId="{A4E81106-D3CD-4D2F-A753-4F15C4CD9B70}" type="sibTrans" cxnId="{2319E0DB-CB4C-4400-B3BF-07C69EF71457}">
      <dgm:prSet/>
      <dgm:spPr/>
      <dgm:t>
        <a:bodyPr/>
        <a:lstStyle/>
        <a:p>
          <a:endParaRPr lang="en-US"/>
        </a:p>
      </dgm:t>
    </dgm:pt>
    <dgm:pt modelId="{E4DEB859-B571-4189-A454-D2580E61909F}" type="pres">
      <dgm:prSet presAssocID="{9E4A40C5-3646-477C-9E75-EC0EDA6777BA}" presName="root" presStyleCnt="0">
        <dgm:presLayoutVars>
          <dgm:dir/>
          <dgm:resizeHandles val="exact"/>
        </dgm:presLayoutVars>
      </dgm:prSet>
      <dgm:spPr/>
    </dgm:pt>
    <dgm:pt modelId="{066A10E6-871D-4E3C-997E-E43F387C3DA9}" type="pres">
      <dgm:prSet presAssocID="{741DAABC-E12F-4E16-87E9-C50B5151577C}" presName="compNode" presStyleCnt="0"/>
      <dgm:spPr/>
    </dgm:pt>
    <dgm:pt modelId="{483F9F84-3E70-4537-8BFD-FDFC5B849BC3}" type="pres">
      <dgm:prSet presAssocID="{741DAABC-E12F-4E16-87E9-C50B5151577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yes"/>
        </a:ext>
      </dgm:extLst>
    </dgm:pt>
    <dgm:pt modelId="{0AE2D11E-04C5-4888-9410-7B94316B0ED4}" type="pres">
      <dgm:prSet presAssocID="{741DAABC-E12F-4E16-87E9-C50B5151577C}" presName="spaceRect" presStyleCnt="0"/>
      <dgm:spPr/>
    </dgm:pt>
    <dgm:pt modelId="{F9408F60-C68D-408D-B1D0-E0FCE5E95931}" type="pres">
      <dgm:prSet presAssocID="{741DAABC-E12F-4E16-87E9-C50B5151577C}" presName="textRect" presStyleLbl="revTx" presStyleIdx="0" presStyleCnt="6" custScaleY="184169" custLinFactNeighborX="-106" custLinFactNeighborY="-15629">
        <dgm:presLayoutVars>
          <dgm:chMax val="1"/>
          <dgm:chPref val="1"/>
        </dgm:presLayoutVars>
      </dgm:prSet>
      <dgm:spPr/>
    </dgm:pt>
    <dgm:pt modelId="{E3969BF7-58A2-4FF2-AA68-DF86A1AAFA53}" type="pres">
      <dgm:prSet presAssocID="{3B1AEF28-AB38-4634-89D9-9AA96394E0EF}" presName="sibTrans" presStyleCnt="0"/>
      <dgm:spPr/>
    </dgm:pt>
    <dgm:pt modelId="{0071B246-928B-4795-A5AF-C12AC42DF236}" type="pres">
      <dgm:prSet presAssocID="{88875D53-C756-4B16-943E-603EF5D07255}" presName="compNode" presStyleCnt="0"/>
      <dgm:spPr/>
    </dgm:pt>
    <dgm:pt modelId="{B0F550DD-F5E2-46D4-91C3-DFC12AE7F719}" type="pres">
      <dgm:prSet presAssocID="{88875D53-C756-4B16-943E-603EF5D07255}" presName="iconRect" presStyleLbl="node1" presStyleIdx="1" presStyleCnt="6" custLinFactNeighborY="-824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leep"/>
        </a:ext>
      </dgm:extLst>
    </dgm:pt>
    <dgm:pt modelId="{676D09F0-008C-4F0E-B5C3-56136F94BB62}" type="pres">
      <dgm:prSet presAssocID="{88875D53-C756-4B16-943E-603EF5D07255}" presName="spaceRect" presStyleCnt="0"/>
      <dgm:spPr/>
    </dgm:pt>
    <dgm:pt modelId="{777D7C97-F5CC-4675-9D7A-F86286865BF3}" type="pres">
      <dgm:prSet presAssocID="{88875D53-C756-4B16-943E-603EF5D07255}" presName="textRect" presStyleLbl="revTx" presStyleIdx="1" presStyleCnt="6" custScaleY="150321" custLinFactNeighborX="7251" custLinFactNeighborY="-35947">
        <dgm:presLayoutVars>
          <dgm:chMax val="1"/>
          <dgm:chPref val="1"/>
        </dgm:presLayoutVars>
      </dgm:prSet>
      <dgm:spPr/>
    </dgm:pt>
    <dgm:pt modelId="{E7604903-068C-48D8-9B82-E148CD642731}" type="pres">
      <dgm:prSet presAssocID="{C53B84A5-0AE0-4774-9440-D8B0DBA0943E}" presName="sibTrans" presStyleCnt="0"/>
      <dgm:spPr/>
    </dgm:pt>
    <dgm:pt modelId="{6561F0C7-6CDC-4FCC-9AF8-548C79F3C42A}" type="pres">
      <dgm:prSet presAssocID="{C65F1B89-76E9-4A74-8A51-B325E6E29BF7}" presName="compNode" presStyleCnt="0"/>
      <dgm:spPr/>
    </dgm:pt>
    <dgm:pt modelId="{AEEA9FCF-4E7D-4A45-BE02-4C8B189D503B}" type="pres">
      <dgm:prSet presAssocID="{C65F1B89-76E9-4A74-8A51-B325E6E29BF7}" presName="iconRect" presStyleLbl="node1" presStyleIdx="2" presStyleCnt="6" custLinFactNeighborX="3300" custLinFactNeighborY="-2969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ungs"/>
        </a:ext>
      </dgm:extLst>
    </dgm:pt>
    <dgm:pt modelId="{F7EC2EAB-E35F-4202-A35F-DE7C9C72347F}" type="pres">
      <dgm:prSet presAssocID="{C65F1B89-76E9-4A74-8A51-B325E6E29BF7}" presName="spaceRect" presStyleCnt="0"/>
      <dgm:spPr/>
    </dgm:pt>
    <dgm:pt modelId="{CF2D4A02-6C4B-470D-B5FB-3842F9E3C413}" type="pres">
      <dgm:prSet presAssocID="{C65F1B89-76E9-4A74-8A51-B325E6E29BF7}" presName="textRect" presStyleLbl="revTx" presStyleIdx="2" presStyleCnt="6" custLinFactNeighborX="106" custLinFactNeighborY="-75150">
        <dgm:presLayoutVars>
          <dgm:chMax val="1"/>
          <dgm:chPref val="1"/>
        </dgm:presLayoutVars>
      </dgm:prSet>
      <dgm:spPr/>
    </dgm:pt>
    <dgm:pt modelId="{8C9AE501-7BB6-4D01-9149-BB8297BFBD15}" type="pres">
      <dgm:prSet presAssocID="{F3BFCAD5-914A-48A0-938D-BD49B580DF5E}" presName="sibTrans" presStyleCnt="0"/>
      <dgm:spPr/>
    </dgm:pt>
    <dgm:pt modelId="{D5E9901F-9C29-4273-954E-A706746CDA14}" type="pres">
      <dgm:prSet presAssocID="{DE282DCE-315B-481D-9E5C-FE124EE71779}" presName="compNode" presStyleCnt="0"/>
      <dgm:spPr/>
    </dgm:pt>
    <dgm:pt modelId="{1FDD5376-B982-4CA0-84EE-9B8DA054D454}" type="pres">
      <dgm:prSet presAssocID="{DE282DCE-315B-481D-9E5C-FE124EE7177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Voice with solid fill"/>
        </a:ext>
      </dgm:extLst>
    </dgm:pt>
    <dgm:pt modelId="{2728AC64-8E6E-4186-8944-47FE8F02B73B}" type="pres">
      <dgm:prSet presAssocID="{DE282DCE-315B-481D-9E5C-FE124EE71779}" presName="spaceRect" presStyleCnt="0"/>
      <dgm:spPr/>
    </dgm:pt>
    <dgm:pt modelId="{1D6674B4-1DFF-4339-BCAB-BAF80DC87684}" type="pres">
      <dgm:prSet presAssocID="{DE282DCE-315B-481D-9E5C-FE124EE71779}" presName="textRect" presStyleLbl="revTx" presStyleIdx="3" presStyleCnt="6">
        <dgm:presLayoutVars>
          <dgm:chMax val="1"/>
          <dgm:chPref val="1"/>
        </dgm:presLayoutVars>
      </dgm:prSet>
      <dgm:spPr/>
    </dgm:pt>
    <dgm:pt modelId="{E5E20107-7AB0-48D2-87D9-D205A851D606}" type="pres">
      <dgm:prSet presAssocID="{7D666E0C-B1B1-4444-A2F1-41140869254A}" presName="sibTrans" presStyleCnt="0"/>
      <dgm:spPr/>
    </dgm:pt>
    <dgm:pt modelId="{C8457350-9B74-40CC-A0D7-6EF74DCA0491}" type="pres">
      <dgm:prSet presAssocID="{ED60D4D1-6850-4275-854B-27B0A159D2A7}" presName="compNode" presStyleCnt="0"/>
      <dgm:spPr/>
    </dgm:pt>
    <dgm:pt modelId="{D49910F7-199F-43C1-ABF0-2752A642B438}" type="pres">
      <dgm:prSet presAssocID="{ED60D4D1-6850-4275-854B-27B0A159D2A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oot"/>
        </a:ext>
      </dgm:extLst>
    </dgm:pt>
    <dgm:pt modelId="{D720C4A5-7E17-4FB2-9465-ABA1FAF9D594}" type="pres">
      <dgm:prSet presAssocID="{ED60D4D1-6850-4275-854B-27B0A159D2A7}" presName="spaceRect" presStyleCnt="0"/>
      <dgm:spPr/>
    </dgm:pt>
    <dgm:pt modelId="{96D687A4-8000-45CB-8F04-31752BEC7A2D}" type="pres">
      <dgm:prSet presAssocID="{ED60D4D1-6850-4275-854B-27B0A159D2A7}" presName="textRect" presStyleLbl="revTx" presStyleIdx="4" presStyleCnt="6">
        <dgm:presLayoutVars>
          <dgm:chMax val="1"/>
          <dgm:chPref val="1"/>
        </dgm:presLayoutVars>
      </dgm:prSet>
      <dgm:spPr/>
    </dgm:pt>
    <dgm:pt modelId="{0D556B4C-7103-4331-8AB5-F913F425C4D0}" type="pres">
      <dgm:prSet presAssocID="{37ABDCDC-CA12-4CE9-8BB1-DDA228F3FFFA}" presName="sibTrans" presStyleCnt="0"/>
      <dgm:spPr/>
    </dgm:pt>
    <dgm:pt modelId="{01926152-61ED-4A1B-8040-3ED1C4037AA4}" type="pres">
      <dgm:prSet presAssocID="{94520FFE-7516-474B-A36B-2EF9E4B60AE2}" presName="compNode" presStyleCnt="0"/>
      <dgm:spPr/>
    </dgm:pt>
    <dgm:pt modelId="{ADFD4053-F0E7-4718-98AF-A93AFF47FEA2}" type="pres">
      <dgm:prSet presAssocID="{94520FFE-7516-474B-A36B-2EF9E4B60AE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Low Temperature"/>
        </a:ext>
      </dgm:extLst>
    </dgm:pt>
    <dgm:pt modelId="{79D30CA3-6159-40B1-9EB5-AC36AAD7D9E4}" type="pres">
      <dgm:prSet presAssocID="{94520FFE-7516-474B-A36B-2EF9E4B60AE2}" presName="spaceRect" presStyleCnt="0"/>
      <dgm:spPr/>
    </dgm:pt>
    <dgm:pt modelId="{D936D03B-31E4-4C51-96E9-E5D02F5180CB}" type="pres">
      <dgm:prSet presAssocID="{94520FFE-7516-474B-A36B-2EF9E4B60AE2}" presName="textRect" presStyleLbl="revTx" presStyleIdx="5" presStyleCnt="6">
        <dgm:presLayoutVars>
          <dgm:chMax val="1"/>
          <dgm:chPref val="1"/>
        </dgm:presLayoutVars>
      </dgm:prSet>
      <dgm:spPr/>
    </dgm:pt>
  </dgm:ptLst>
  <dgm:cxnLst>
    <dgm:cxn modelId="{17E5150A-6C26-4BAD-AD9A-906A8286FBFB}" type="presOf" srcId="{9E4A40C5-3646-477C-9E75-EC0EDA6777BA}" destId="{E4DEB859-B571-4189-A454-D2580E61909F}" srcOrd="0" destOrd="0" presId="urn:microsoft.com/office/officeart/2018/2/layout/IconLabelList"/>
    <dgm:cxn modelId="{CFB5C828-D6DE-4304-A294-F1CA3717B044}" type="presOf" srcId="{ED60D4D1-6850-4275-854B-27B0A159D2A7}" destId="{96D687A4-8000-45CB-8F04-31752BEC7A2D}" srcOrd="0" destOrd="0" presId="urn:microsoft.com/office/officeart/2018/2/layout/IconLabelList"/>
    <dgm:cxn modelId="{2741C54A-8DA5-407D-ABD3-1CF5406750E9}" srcId="{9E4A40C5-3646-477C-9E75-EC0EDA6777BA}" destId="{741DAABC-E12F-4E16-87E9-C50B5151577C}" srcOrd="0" destOrd="0" parTransId="{CDC5BFA8-0050-4B44-99D4-F3A457F45D7A}" sibTransId="{3B1AEF28-AB38-4634-89D9-9AA96394E0EF}"/>
    <dgm:cxn modelId="{78242A73-037D-405F-98E1-490E38788DBA}" srcId="{9E4A40C5-3646-477C-9E75-EC0EDA6777BA}" destId="{DE282DCE-315B-481D-9E5C-FE124EE71779}" srcOrd="3" destOrd="0" parTransId="{DEC7F27B-BF32-4242-8012-25A08E76D1D9}" sibTransId="{7D666E0C-B1B1-4444-A2F1-41140869254A}"/>
    <dgm:cxn modelId="{F7093D53-22C8-4071-ABEA-91348A5A052B}" srcId="{9E4A40C5-3646-477C-9E75-EC0EDA6777BA}" destId="{ED60D4D1-6850-4275-854B-27B0A159D2A7}" srcOrd="4" destOrd="0" parTransId="{84685B60-CFFF-4640-9931-DA8921D72E8C}" sibTransId="{37ABDCDC-CA12-4CE9-8BB1-DDA228F3FFFA}"/>
    <dgm:cxn modelId="{5A6FEA8A-F231-494D-B01D-248245ED9A1E}" type="presOf" srcId="{94520FFE-7516-474B-A36B-2EF9E4B60AE2}" destId="{D936D03B-31E4-4C51-96E9-E5D02F5180CB}" srcOrd="0" destOrd="0" presId="urn:microsoft.com/office/officeart/2018/2/layout/IconLabelList"/>
    <dgm:cxn modelId="{6B98E6AA-204D-46EA-B19F-12453DB6CFED}" srcId="{9E4A40C5-3646-477C-9E75-EC0EDA6777BA}" destId="{C65F1B89-76E9-4A74-8A51-B325E6E29BF7}" srcOrd="2" destOrd="0" parTransId="{A5986B19-E8FB-41F9-89C6-EC572A8CF65C}" sibTransId="{F3BFCAD5-914A-48A0-938D-BD49B580DF5E}"/>
    <dgm:cxn modelId="{B6E18BBB-CF2E-455C-B0AF-CEBCEBA90AEE}" type="presOf" srcId="{88875D53-C756-4B16-943E-603EF5D07255}" destId="{777D7C97-F5CC-4675-9D7A-F86286865BF3}" srcOrd="0" destOrd="0" presId="urn:microsoft.com/office/officeart/2018/2/layout/IconLabelList"/>
    <dgm:cxn modelId="{2319E0DB-CB4C-4400-B3BF-07C69EF71457}" srcId="{9E4A40C5-3646-477C-9E75-EC0EDA6777BA}" destId="{94520FFE-7516-474B-A36B-2EF9E4B60AE2}" srcOrd="5" destOrd="0" parTransId="{C2A4BFC6-96C9-484A-B73F-CD89AEC865FD}" sibTransId="{A4E81106-D3CD-4D2F-A753-4F15C4CD9B70}"/>
    <dgm:cxn modelId="{AA814EE9-8F19-4FC4-8E3A-D9FB908552D7}" type="presOf" srcId="{741DAABC-E12F-4E16-87E9-C50B5151577C}" destId="{F9408F60-C68D-408D-B1D0-E0FCE5E95931}" srcOrd="0" destOrd="0" presId="urn:microsoft.com/office/officeart/2018/2/layout/IconLabelList"/>
    <dgm:cxn modelId="{8C0B4AEF-3876-426A-966C-15A2FCB96D17}" type="presOf" srcId="{C65F1B89-76E9-4A74-8A51-B325E6E29BF7}" destId="{CF2D4A02-6C4B-470D-B5FB-3842F9E3C413}" srcOrd="0" destOrd="0" presId="urn:microsoft.com/office/officeart/2018/2/layout/IconLabelList"/>
    <dgm:cxn modelId="{B748B3F6-E0BA-4D02-9575-A66151BF9CE0}" srcId="{9E4A40C5-3646-477C-9E75-EC0EDA6777BA}" destId="{88875D53-C756-4B16-943E-603EF5D07255}" srcOrd="1" destOrd="0" parTransId="{A4D2844B-8A1D-4348-8810-0B4AE8C8C350}" sibTransId="{C53B84A5-0AE0-4774-9440-D8B0DBA0943E}"/>
    <dgm:cxn modelId="{C41D89FC-DB8F-4182-8A4E-D5170334EB2F}" type="presOf" srcId="{DE282DCE-315B-481D-9E5C-FE124EE71779}" destId="{1D6674B4-1DFF-4339-BCAB-BAF80DC87684}" srcOrd="0" destOrd="0" presId="urn:microsoft.com/office/officeart/2018/2/layout/IconLabelList"/>
    <dgm:cxn modelId="{05BAF825-8600-4509-BD83-8994CBA47EA2}" type="presParOf" srcId="{E4DEB859-B571-4189-A454-D2580E61909F}" destId="{066A10E6-871D-4E3C-997E-E43F387C3DA9}" srcOrd="0" destOrd="0" presId="urn:microsoft.com/office/officeart/2018/2/layout/IconLabelList"/>
    <dgm:cxn modelId="{00158468-5A4E-4CFE-9E92-010F42E42231}" type="presParOf" srcId="{066A10E6-871D-4E3C-997E-E43F387C3DA9}" destId="{483F9F84-3E70-4537-8BFD-FDFC5B849BC3}" srcOrd="0" destOrd="0" presId="urn:microsoft.com/office/officeart/2018/2/layout/IconLabelList"/>
    <dgm:cxn modelId="{4F8C2961-E56F-49AD-8580-100DE291B692}" type="presParOf" srcId="{066A10E6-871D-4E3C-997E-E43F387C3DA9}" destId="{0AE2D11E-04C5-4888-9410-7B94316B0ED4}" srcOrd="1" destOrd="0" presId="urn:microsoft.com/office/officeart/2018/2/layout/IconLabelList"/>
    <dgm:cxn modelId="{49A727DF-AB75-42A6-814D-CE6136B4CEA8}" type="presParOf" srcId="{066A10E6-871D-4E3C-997E-E43F387C3DA9}" destId="{F9408F60-C68D-408D-B1D0-E0FCE5E95931}" srcOrd="2" destOrd="0" presId="urn:microsoft.com/office/officeart/2018/2/layout/IconLabelList"/>
    <dgm:cxn modelId="{E22FB220-6728-45A0-8A6E-9B52FF33A4F8}" type="presParOf" srcId="{E4DEB859-B571-4189-A454-D2580E61909F}" destId="{E3969BF7-58A2-4FF2-AA68-DF86A1AAFA53}" srcOrd="1" destOrd="0" presId="urn:microsoft.com/office/officeart/2018/2/layout/IconLabelList"/>
    <dgm:cxn modelId="{455AF93E-F900-41E2-85BD-F360839BAF06}" type="presParOf" srcId="{E4DEB859-B571-4189-A454-D2580E61909F}" destId="{0071B246-928B-4795-A5AF-C12AC42DF236}" srcOrd="2" destOrd="0" presId="urn:microsoft.com/office/officeart/2018/2/layout/IconLabelList"/>
    <dgm:cxn modelId="{1A636E5A-44F1-4481-8762-26E93C8EFCF8}" type="presParOf" srcId="{0071B246-928B-4795-A5AF-C12AC42DF236}" destId="{B0F550DD-F5E2-46D4-91C3-DFC12AE7F719}" srcOrd="0" destOrd="0" presId="urn:microsoft.com/office/officeart/2018/2/layout/IconLabelList"/>
    <dgm:cxn modelId="{C7B10568-01E7-4738-8FC4-073315DC8934}" type="presParOf" srcId="{0071B246-928B-4795-A5AF-C12AC42DF236}" destId="{676D09F0-008C-4F0E-B5C3-56136F94BB62}" srcOrd="1" destOrd="0" presId="urn:microsoft.com/office/officeart/2018/2/layout/IconLabelList"/>
    <dgm:cxn modelId="{3B5D475C-AFCD-4EFB-A764-61675B0E25FF}" type="presParOf" srcId="{0071B246-928B-4795-A5AF-C12AC42DF236}" destId="{777D7C97-F5CC-4675-9D7A-F86286865BF3}" srcOrd="2" destOrd="0" presId="urn:microsoft.com/office/officeart/2018/2/layout/IconLabelList"/>
    <dgm:cxn modelId="{1DEA16AF-11A3-4039-A79F-65FDA2CB887D}" type="presParOf" srcId="{E4DEB859-B571-4189-A454-D2580E61909F}" destId="{E7604903-068C-48D8-9B82-E148CD642731}" srcOrd="3" destOrd="0" presId="urn:microsoft.com/office/officeart/2018/2/layout/IconLabelList"/>
    <dgm:cxn modelId="{B668A561-BEA0-40FE-BDAE-274C0226AD3B}" type="presParOf" srcId="{E4DEB859-B571-4189-A454-D2580E61909F}" destId="{6561F0C7-6CDC-4FCC-9AF8-548C79F3C42A}" srcOrd="4" destOrd="0" presId="urn:microsoft.com/office/officeart/2018/2/layout/IconLabelList"/>
    <dgm:cxn modelId="{AEB229B8-BC27-4854-ABD5-D10B9ACDF14A}" type="presParOf" srcId="{6561F0C7-6CDC-4FCC-9AF8-548C79F3C42A}" destId="{AEEA9FCF-4E7D-4A45-BE02-4C8B189D503B}" srcOrd="0" destOrd="0" presId="urn:microsoft.com/office/officeart/2018/2/layout/IconLabelList"/>
    <dgm:cxn modelId="{5E740D42-700F-4B84-AB79-FCEE6D144247}" type="presParOf" srcId="{6561F0C7-6CDC-4FCC-9AF8-548C79F3C42A}" destId="{F7EC2EAB-E35F-4202-A35F-DE7C9C72347F}" srcOrd="1" destOrd="0" presId="urn:microsoft.com/office/officeart/2018/2/layout/IconLabelList"/>
    <dgm:cxn modelId="{C94ADD1B-14AC-4C45-83F7-7F7DF73D8DE7}" type="presParOf" srcId="{6561F0C7-6CDC-4FCC-9AF8-548C79F3C42A}" destId="{CF2D4A02-6C4B-470D-B5FB-3842F9E3C413}" srcOrd="2" destOrd="0" presId="urn:microsoft.com/office/officeart/2018/2/layout/IconLabelList"/>
    <dgm:cxn modelId="{6C40C661-D023-4348-A501-247DF274FE77}" type="presParOf" srcId="{E4DEB859-B571-4189-A454-D2580E61909F}" destId="{8C9AE501-7BB6-4D01-9149-BB8297BFBD15}" srcOrd="5" destOrd="0" presId="urn:microsoft.com/office/officeart/2018/2/layout/IconLabelList"/>
    <dgm:cxn modelId="{4CBCACE9-0AF6-4CAE-8C7B-2B581B95FC83}" type="presParOf" srcId="{E4DEB859-B571-4189-A454-D2580E61909F}" destId="{D5E9901F-9C29-4273-954E-A706746CDA14}" srcOrd="6" destOrd="0" presId="urn:microsoft.com/office/officeart/2018/2/layout/IconLabelList"/>
    <dgm:cxn modelId="{5B408108-909B-4436-8824-2768AE6D2A87}" type="presParOf" srcId="{D5E9901F-9C29-4273-954E-A706746CDA14}" destId="{1FDD5376-B982-4CA0-84EE-9B8DA054D454}" srcOrd="0" destOrd="0" presId="urn:microsoft.com/office/officeart/2018/2/layout/IconLabelList"/>
    <dgm:cxn modelId="{618B761C-1345-4956-9B04-7B219EA38D3D}" type="presParOf" srcId="{D5E9901F-9C29-4273-954E-A706746CDA14}" destId="{2728AC64-8E6E-4186-8944-47FE8F02B73B}" srcOrd="1" destOrd="0" presId="urn:microsoft.com/office/officeart/2018/2/layout/IconLabelList"/>
    <dgm:cxn modelId="{1F9408E9-6140-470C-937B-3954D6F109C5}" type="presParOf" srcId="{D5E9901F-9C29-4273-954E-A706746CDA14}" destId="{1D6674B4-1DFF-4339-BCAB-BAF80DC87684}" srcOrd="2" destOrd="0" presId="urn:microsoft.com/office/officeart/2018/2/layout/IconLabelList"/>
    <dgm:cxn modelId="{2077D144-CB62-4935-A5A3-73A5761B671E}" type="presParOf" srcId="{E4DEB859-B571-4189-A454-D2580E61909F}" destId="{E5E20107-7AB0-48D2-87D9-D205A851D606}" srcOrd="7" destOrd="0" presId="urn:microsoft.com/office/officeart/2018/2/layout/IconLabelList"/>
    <dgm:cxn modelId="{DEC8F8D8-DC00-4AE2-A8AE-A9CE75FFB8A7}" type="presParOf" srcId="{E4DEB859-B571-4189-A454-D2580E61909F}" destId="{C8457350-9B74-40CC-A0D7-6EF74DCA0491}" srcOrd="8" destOrd="0" presId="urn:microsoft.com/office/officeart/2018/2/layout/IconLabelList"/>
    <dgm:cxn modelId="{33C8FF96-891D-4059-B9B8-7B162EE38646}" type="presParOf" srcId="{C8457350-9B74-40CC-A0D7-6EF74DCA0491}" destId="{D49910F7-199F-43C1-ABF0-2752A642B438}" srcOrd="0" destOrd="0" presId="urn:microsoft.com/office/officeart/2018/2/layout/IconLabelList"/>
    <dgm:cxn modelId="{E5B85EC1-5430-409D-BC76-72B81E0E74FD}" type="presParOf" srcId="{C8457350-9B74-40CC-A0D7-6EF74DCA0491}" destId="{D720C4A5-7E17-4FB2-9465-ABA1FAF9D594}" srcOrd="1" destOrd="0" presId="urn:microsoft.com/office/officeart/2018/2/layout/IconLabelList"/>
    <dgm:cxn modelId="{1E43C11E-50E9-49C8-8CA1-DE03A08A2F43}" type="presParOf" srcId="{C8457350-9B74-40CC-A0D7-6EF74DCA0491}" destId="{96D687A4-8000-45CB-8F04-31752BEC7A2D}" srcOrd="2" destOrd="0" presId="urn:microsoft.com/office/officeart/2018/2/layout/IconLabelList"/>
    <dgm:cxn modelId="{82F362C0-F3D0-40AA-B3AA-9AFCD7B170E5}" type="presParOf" srcId="{E4DEB859-B571-4189-A454-D2580E61909F}" destId="{0D556B4C-7103-4331-8AB5-F913F425C4D0}" srcOrd="9" destOrd="0" presId="urn:microsoft.com/office/officeart/2018/2/layout/IconLabelList"/>
    <dgm:cxn modelId="{CD583BF8-634A-463B-AEDB-2AB75E9EAE40}" type="presParOf" srcId="{E4DEB859-B571-4189-A454-D2580E61909F}" destId="{01926152-61ED-4A1B-8040-3ED1C4037AA4}" srcOrd="10" destOrd="0" presId="urn:microsoft.com/office/officeart/2018/2/layout/IconLabelList"/>
    <dgm:cxn modelId="{E32FCD40-D801-4A7F-9835-DE8501A6E87E}" type="presParOf" srcId="{01926152-61ED-4A1B-8040-3ED1C4037AA4}" destId="{ADFD4053-F0E7-4718-98AF-A93AFF47FEA2}" srcOrd="0" destOrd="0" presId="urn:microsoft.com/office/officeart/2018/2/layout/IconLabelList"/>
    <dgm:cxn modelId="{85FB87E1-FC83-421A-9D02-FD4645113166}" type="presParOf" srcId="{01926152-61ED-4A1B-8040-3ED1C4037AA4}" destId="{79D30CA3-6159-40B1-9EB5-AC36AAD7D9E4}" srcOrd="1" destOrd="0" presId="urn:microsoft.com/office/officeart/2018/2/layout/IconLabelList"/>
    <dgm:cxn modelId="{E4710C6B-68F3-44A5-8F3A-48ABA56D9E1D}" type="presParOf" srcId="{01926152-61ED-4A1B-8040-3ED1C4037AA4}" destId="{D936D03B-31E4-4C51-96E9-E5D02F5180CB}"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00369-5E71-47C1-8B37-7498E1D98CEF}">
      <dsp:nvSpPr>
        <dsp:cNvPr id="0" name=""/>
        <dsp:cNvSpPr/>
      </dsp:nvSpPr>
      <dsp:spPr>
        <a:xfrm>
          <a:off x="1247138" y="5330"/>
          <a:ext cx="3963764" cy="99094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Someone is exposed a dose of opioids too strong for their body to process</a:t>
          </a:r>
        </a:p>
      </dsp:txBody>
      <dsp:txXfrm>
        <a:off x="1276162" y="34354"/>
        <a:ext cx="3905716" cy="932893"/>
      </dsp:txXfrm>
    </dsp:sp>
    <dsp:sp modelId="{FD6C59D9-8D58-4E90-879F-E4456A759536}">
      <dsp:nvSpPr>
        <dsp:cNvPr id="0" name=""/>
        <dsp:cNvSpPr/>
      </dsp:nvSpPr>
      <dsp:spPr>
        <a:xfrm rot="5400000">
          <a:off x="3043219" y="1021044"/>
          <a:ext cx="371602" cy="445923"/>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3095244" y="1058205"/>
        <a:ext cx="267553" cy="260121"/>
      </dsp:txXfrm>
    </dsp:sp>
    <dsp:sp modelId="{96CF2823-A654-422F-B20C-CF2B7D222E61}">
      <dsp:nvSpPr>
        <dsp:cNvPr id="0" name=""/>
        <dsp:cNvSpPr/>
      </dsp:nvSpPr>
      <dsp:spPr>
        <a:xfrm>
          <a:off x="1247138" y="1491742"/>
          <a:ext cx="3963764" cy="99094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Slow breathing or no breathing</a:t>
          </a:r>
        </a:p>
      </dsp:txBody>
      <dsp:txXfrm>
        <a:off x="1276162" y="1520766"/>
        <a:ext cx="3905716" cy="932893"/>
      </dsp:txXfrm>
    </dsp:sp>
    <dsp:sp modelId="{2EEAB893-51A7-42BF-A76B-3B3BE994181F}">
      <dsp:nvSpPr>
        <dsp:cNvPr id="0" name=""/>
        <dsp:cNvSpPr/>
      </dsp:nvSpPr>
      <dsp:spPr>
        <a:xfrm rot="5400000">
          <a:off x="3043219" y="2507456"/>
          <a:ext cx="371602" cy="445923"/>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3095244" y="2544617"/>
        <a:ext cx="267553" cy="260121"/>
      </dsp:txXfrm>
    </dsp:sp>
    <dsp:sp modelId="{50182131-9998-4E43-9D23-00B94314A15E}">
      <dsp:nvSpPr>
        <dsp:cNvPr id="0" name=""/>
        <dsp:cNvSpPr/>
      </dsp:nvSpPr>
      <dsp:spPr>
        <a:xfrm>
          <a:off x="1247138" y="2978153"/>
          <a:ext cx="3963764" cy="99094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Hypoxia (not enough oxygen getting to the brain)</a:t>
          </a:r>
        </a:p>
      </dsp:txBody>
      <dsp:txXfrm>
        <a:off x="1276162" y="3007177"/>
        <a:ext cx="3905716" cy="932893"/>
      </dsp:txXfrm>
    </dsp:sp>
    <dsp:sp modelId="{2A8C3D90-44F7-4E28-84C1-30B9313193B3}">
      <dsp:nvSpPr>
        <dsp:cNvPr id="0" name=""/>
        <dsp:cNvSpPr/>
      </dsp:nvSpPr>
      <dsp:spPr>
        <a:xfrm rot="5400000">
          <a:off x="3043219" y="3993868"/>
          <a:ext cx="371602" cy="445923"/>
        </a:xfrm>
        <a:prstGeom prst="rightArrow">
          <a:avLst>
            <a:gd name="adj1" fmla="val 60000"/>
            <a:gd name="adj2" fmla="val 50000"/>
          </a:avLst>
        </a:prstGeom>
        <a:gradFill rotWithShape="0">
          <a:gsLst>
            <a:gs pos="0">
              <a:schemeClr val="accent1">
                <a:tint val="60000"/>
                <a:hueOff val="0"/>
                <a:satOff val="0"/>
                <a:lumOff val="0"/>
                <a:alphaOff val="0"/>
                <a:tint val="50000"/>
                <a:satMod val="300000"/>
              </a:schemeClr>
            </a:gs>
            <a:gs pos="35000">
              <a:schemeClr val="accent1">
                <a:tint val="60000"/>
                <a:hueOff val="0"/>
                <a:satOff val="0"/>
                <a:lumOff val="0"/>
                <a:alphaOff val="0"/>
                <a:tint val="37000"/>
                <a:satMod val="300000"/>
              </a:schemeClr>
            </a:gs>
            <a:gs pos="100000">
              <a:schemeClr val="accent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3095244" y="4031029"/>
        <a:ext cx="267553" cy="260121"/>
      </dsp:txXfrm>
    </dsp:sp>
    <dsp:sp modelId="{C66E5C36-C0A0-4C72-A092-FB2E3D9E8066}">
      <dsp:nvSpPr>
        <dsp:cNvPr id="0" name=""/>
        <dsp:cNvSpPr/>
      </dsp:nvSpPr>
      <dsp:spPr>
        <a:xfrm>
          <a:off x="1247138" y="4464565"/>
          <a:ext cx="3963764" cy="99094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Psychological/neurological effects, c</a:t>
          </a:r>
          <a:r>
            <a:rPr lang="en-US" sz="2400" kern="1200" dirty="0"/>
            <a:t>oma, permanent brain damage, or death</a:t>
          </a:r>
        </a:p>
      </dsp:txBody>
      <dsp:txXfrm>
        <a:off x="1276162" y="4493589"/>
        <a:ext cx="3905716" cy="9328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F9F84-3E70-4537-8BFD-FDFC5B849BC3}">
      <dsp:nvSpPr>
        <dsp:cNvPr id="0" name=""/>
        <dsp:cNvSpPr/>
      </dsp:nvSpPr>
      <dsp:spPr>
        <a:xfrm>
          <a:off x="441583" y="282434"/>
          <a:ext cx="719824" cy="7198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408F60-C68D-408D-B1D0-E0FCE5E95931}">
      <dsp:nvSpPr>
        <dsp:cNvPr id="0" name=""/>
        <dsp:cNvSpPr/>
      </dsp:nvSpPr>
      <dsp:spPr>
        <a:xfrm>
          <a:off x="0" y="853094"/>
          <a:ext cx="1599609" cy="1399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Small, constricted “pinpoint pupils”</a:t>
          </a:r>
        </a:p>
      </dsp:txBody>
      <dsp:txXfrm>
        <a:off x="0" y="853094"/>
        <a:ext cx="1599609" cy="1399342"/>
      </dsp:txXfrm>
    </dsp:sp>
    <dsp:sp modelId="{B0F550DD-F5E2-46D4-91C3-DFC12AE7F719}">
      <dsp:nvSpPr>
        <dsp:cNvPr id="0" name=""/>
        <dsp:cNvSpPr/>
      </dsp:nvSpPr>
      <dsp:spPr>
        <a:xfrm>
          <a:off x="2321124" y="287351"/>
          <a:ext cx="719824" cy="7198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7D7C97-F5CC-4675-9D7A-F86286865BF3}">
      <dsp:nvSpPr>
        <dsp:cNvPr id="0" name=""/>
        <dsp:cNvSpPr/>
      </dsp:nvSpPr>
      <dsp:spPr>
        <a:xfrm>
          <a:off x="1997219" y="891601"/>
          <a:ext cx="1599609" cy="114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Falling asleep or loss of  consciousness</a:t>
          </a:r>
        </a:p>
      </dsp:txBody>
      <dsp:txXfrm>
        <a:off x="1997219" y="891601"/>
        <a:ext cx="1599609" cy="1142160"/>
      </dsp:txXfrm>
    </dsp:sp>
    <dsp:sp modelId="{AEEA9FCF-4E7D-4A45-BE02-4C8B189D503B}">
      <dsp:nvSpPr>
        <dsp:cNvPr id="0" name=""/>
        <dsp:cNvSpPr/>
      </dsp:nvSpPr>
      <dsp:spPr>
        <a:xfrm>
          <a:off x="4224420" y="228564"/>
          <a:ext cx="719824" cy="719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2D4A02-6C4B-470D-B5FB-3842F9E3C413}">
      <dsp:nvSpPr>
        <dsp:cNvPr id="0" name=""/>
        <dsp:cNvSpPr/>
      </dsp:nvSpPr>
      <dsp:spPr>
        <a:xfrm>
          <a:off x="3762464" y="880491"/>
          <a:ext cx="1599609" cy="75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Slow, shallow breathing</a:t>
          </a:r>
        </a:p>
      </dsp:txBody>
      <dsp:txXfrm>
        <a:off x="3762464" y="880491"/>
        <a:ext cx="1599609" cy="759814"/>
      </dsp:txXfrm>
    </dsp:sp>
    <dsp:sp modelId="{1FDD5376-B982-4CA0-84EE-9B8DA054D454}">
      <dsp:nvSpPr>
        <dsp:cNvPr id="0" name=""/>
        <dsp:cNvSpPr/>
      </dsp:nvSpPr>
      <dsp:spPr>
        <a:xfrm>
          <a:off x="441583" y="2771090"/>
          <a:ext cx="719824" cy="7198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674B4-1DFF-4339-BCAB-BAF80DC87684}">
      <dsp:nvSpPr>
        <dsp:cNvPr id="0" name=""/>
        <dsp:cNvSpPr/>
      </dsp:nvSpPr>
      <dsp:spPr>
        <a:xfrm>
          <a:off x="1691" y="3780265"/>
          <a:ext cx="1599609" cy="75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Choking or gurgling sounds</a:t>
          </a:r>
        </a:p>
      </dsp:txBody>
      <dsp:txXfrm>
        <a:off x="1691" y="3780265"/>
        <a:ext cx="1599609" cy="759814"/>
      </dsp:txXfrm>
    </dsp:sp>
    <dsp:sp modelId="{D49910F7-199F-43C1-ABF0-2752A642B438}">
      <dsp:nvSpPr>
        <dsp:cNvPr id="0" name=""/>
        <dsp:cNvSpPr/>
      </dsp:nvSpPr>
      <dsp:spPr>
        <a:xfrm>
          <a:off x="2321124" y="2771090"/>
          <a:ext cx="719824" cy="7198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687A4-8000-45CB-8F04-31752BEC7A2D}">
      <dsp:nvSpPr>
        <dsp:cNvPr id="0" name=""/>
        <dsp:cNvSpPr/>
      </dsp:nvSpPr>
      <dsp:spPr>
        <a:xfrm>
          <a:off x="1881232" y="3780265"/>
          <a:ext cx="1599609" cy="75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Limp body</a:t>
          </a:r>
        </a:p>
      </dsp:txBody>
      <dsp:txXfrm>
        <a:off x="1881232" y="3780265"/>
        <a:ext cx="1599609" cy="759814"/>
      </dsp:txXfrm>
    </dsp:sp>
    <dsp:sp modelId="{ADFD4053-F0E7-4718-98AF-A93AFF47FEA2}">
      <dsp:nvSpPr>
        <dsp:cNvPr id="0" name=""/>
        <dsp:cNvSpPr/>
      </dsp:nvSpPr>
      <dsp:spPr>
        <a:xfrm>
          <a:off x="4200665" y="2771090"/>
          <a:ext cx="719824" cy="7198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36D03B-31E4-4C51-96E9-E5D02F5180CB}">
      <dsp:nvSpPr>
        <dsp:cNvPr id="0" name=""/>
        <dsp:cNvSpPr/>
      </dsp:nvSpPr>
      <dsp:spPr>
        <a:xfrm>
          <a:off x="3760773" y="3780265"/>
          <a:ext cx="1599609" cy="75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Pale, blue, or cold skin</a:t>
          </a:r>
        </a:p>
      </dsp:txBody>
      <dsp:txXfrm>
        <a:off x="3760773" y="3780265"/>
        <a:ext cx="1599609" cy="7598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6599F8-348D-369A-88A9-AFCDC1BC7F0B}"/>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A6AAA180-4DF5-8D58-F70A-B7EEC1F03A25}"/>
              </a:ext>
            </a:extLst>
          </p:cNvPr>
          <p:cNvSpPr>
            <a:spLocks noGrp="1"/>
          </p:cNvSpPr>
          <p:nvPr>
            <p:ph type="dt" idx="1"/>
          </p:nvPr>
        </p:nvSpPr>
        <p:spPr>
          <a:xfrm>
            <a:off x="3936768" y="0"/>
            <a:ext cx="3011699" cy="463408"/>
          </a:xfrm>
          <a:prstGeom prst="rect">
            <a:avLst/>
          </a:prstGeom>
        </p:spPr>
        <p:txBody>
          <a:bodyPr vert="horz" lIns="92492" tIns="46246" rIns="92492" bIns="46246" rtlCol="0"/>
          <a:lstStyle>
            <a:lvl1pPr algn="r" eaLnBrk="1" fontAlgn="auto" hangingPunct="1">
              <a:spcBef>
                <a:spcPts val="0"/>
              </a:spcBef>
              <a:spcAft>
                <a:spcPts val="0"/>
              </a:spcAft>
              <a:defRPr sz="1200">
                <a:latin typeface="+mn-lt"/>
                <a:cs typeface="+mn-cs"/>
              </a:defRPr>
            </a:lvl1pPr>
          </a:lstStyle>
          <a:p>
            <a:pPr>
              <a:defRPr/>
            </a:pPr>
            <a:fld id="{51CA2075-39D4-4803-B08E-3988BC778948}" type="datetimeFigureOut">
              <a:rPr lang="en-US"/>
              <a:pPr>
                <a:defRPr/>
              </a:pPr>
              <a:t>8/25/2023</a:t>
            </a:fld>
            <a:endParaRPr lang="en-US"/>
          </a:p>
        </p:txBody>
      </p:sp>
      <p:sp>
        <p:nvSpPr>
          <p:cNvPr id="4" name="Slide Image Placeholder 3">
            <a:extLst>
              <a:ext uri="{FF2B5EF4-FFF2-40B4-BE49-F238E27FC236}">
                <a16:creationId xmlns:a16="http://schemas.microsoft.com/office/drawing/2014/main" id="{54CA9F5E-2E9D-F5B4-4C34-FD176B74409C}"/>
              </a:ext>
            </a:extLst>
          </p:cNvPr>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a:extLst>
              <a:ext uri="{FF2B5EF4-FFF2-40B4-BE49-F238E27FC236}">
                <a16:creationId xmlns:a16="http://schemas.microsoft.com/office/drawing/2014/main" id="{1ED4F416-F40F-926A-18C9-7512628EE81C}"/>
              </a:ext>
            </a:extLst>
          </p:cNvPr>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09BF9D5-C3DA-0333-8572-24E79025AFA3}"/>
              </a:ext>
            </a:extLst>
          </p:cNvPr>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2C003EEB-4AD3-8D98-AB1E-0B0AE027F3ED}"/>
              </a:ext>
            </a:extLst>
          </p:cNvPr>
          <p:cNvSpPr>
            <a:spLocks noGrp="1"/>
          </p:cNvSpPr>
          <p:nvPr>
            <p:ph type="sldNum" sz="quarter" idx="5"/>
          </p:nvPr>
        </p:nvSpPr>
        <p:spPr>
          <a:xfrm>
            <a:off x="3936768" y="8772669"/>
            <a:ext cx="3011699" cy="463407"/>
          </a:xfrm>
          <a:prstGeom prst="rect">
            <a:avLst/>
          </a:prstGeom>
        </p:spPr>
        <p:txBody>
          <a:bodyPr vert="horz" wrap="square" lIns="92492" tIns="46246" rIns="92492" bIns="46246"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1D8D04A-80AB-4183-A142-7BC4CCE30AF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amhsa.gov/data/sites/default/files/reports/rpt39443/2021NSDUHFFRRev010323.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monitoringthefuture.org/wp-content/uploads/2022/12/mtf2022.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dx.doi.org/10.15585/mmwr.mm7150a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mg.freepik.com/premium-photo/ambulance-stands-outside-modern-hospital-doctor-home-call-health-care-concept_189498-962.jpg?size=62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drugoverdose/pdf/patients/Preventing-an-Opioid-Overdose-Tip-Card-a.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opioids/patients/reduce-risks.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NUL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stopoverdose/naloxone/index.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c.gov/drugoverdose/pdf/patients/Preventing-an-Opioid-Overdose-Tip-Card-a.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ida.nih.gov/research-topics/trends-statistics/overdose-death-rat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store.samhsa.gov/sites/default/files/d7/priv/sma18-4742.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store.samhsa.gov/sites/default/files/d7/priv/sma18-4742.pdf"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firstaidforfree.com/what-is-the-recovery-position-in-first-aid/"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onder.cdc.gov/"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nida.nih.gov/research-topics/trends-statistics/overdose-death-rate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a:spcBef>
                <a:spcPts val="0"/>
              </a:spcBef>
              <a:spcAft>
                <a:spcPts val="0"/>
              </a:spcAft>
              <a:defRPr/>
            </a:pPr>
            <a:r>
              <a:rPr lang="en-US" b="1" i="0" dirty="0"/>
              <a:t>Notes:</a:t>
            </a:r>
            <a:endParaRPr lang="en-US" b="1" dirty="0">
              <a:ea typeface="Calibri"/>
              <a:cs typeface="Calibri"/>
            </a:endParaRPr>
          </a:p>
          <a:p>
            <a:pPr marL="173422" indent="-173422" defTabSz="462458">
              <a:buFont typeface="Arial,Sans-Serif"/>
              <a:buChar char="•"/>
              <a:defRPr/>
            </a:pPr>
            <a:r>
              <a:rPr lang="en-US" dirty="0"/>
              <a:t>This presentation is intended for training school staff about the drug overdose crisis and the benefits of naloxone, and how to administer it.</a:t>
            </a:r>
            <a:endParaRPr lang="en-US" dirty="0">
              <a:ea typeface="Calibri"/>
              <a:cs typeface="Calibri"/>
            </a:endParaRPr>
          </a:p>
          <a:p>
            <a:pPr marL="173422" indent="-173422" defTabSz="462458">
              <a:buFont typeface="Arial,Sans-Serif"/>
              <a:buChar char="•"/>
              <a:defRPr/>
            </a:pPr>
            <a:r>
              <a:rPr lang="en-US" dirty="0"/>
              <a:t>Customize this cover slide with your school name, presentation date, school logo, etc., as desired. </a:t>
            </a:r>
            <a:endParaRPr lang="en-US" dirty="0">
              <a:ea typeface="Calibri"/>
              <a:cs typeface="Calibri"/>
            </a:endParaRPr>
          </a:p>
          <a:p>
            <a:pPr marL="173422" indent="-173422">
              <a:buFont typeface="Arial,Sans-Serif"/>
              <a:buChar char="•"/>
            </a:pPr>
            <a:r>
              <a:rPr lang="en-US" dirty="0"/>
              <a:t>Brief, sample discussion points, and notes to presenters are included in this presentation (in notes) in select slides for reference, and may be customized, as needed.  This presentation was developed in June 2023. </a:t>
            </a:r>
            <a:endParaRPr lang="en-US" dirty="0">
              <a:ea typeface="Calibri"/>
              <a:cs typeface="Calibri"/>
            </a:endParaRPr>
          </a:p>
          <a:p>
            <a:pPr marL="173422" indent="-173422">
              <a:buFont typeface="Arial,Sans-Serif"/>
              <a:buChar char="•"/>
            </a:pPr>
            <a:r>
              <a:rPr lang="en-US" dirty="0"/>
              <a:t>As some new data are released annually, please review/update slides accordingly to ensure the most up-to-date data/content are presented.</a:t>
            </a:r>
          </a:p>
          <a:p>
            <a:endParaRPr lang="en-US" dirty="0"/>
          </a:p>
        </p:txBody>
      </p:sp>
      <p:sp>
        <p:nvSpPr>
          <p:cNvPr id="4" name="Slide Number Placeholder 3"/>
          <p:cNvSpPr>
            <a:spLocks noGrp="1"/>
          </p:cNvSpPr>
          <p:nvPr>
            <p:ph type="sldNum" sz="quarter" idx="5"/>
          </p:nvPr>
        </p:nvSpPr>
        <p:spPr/>
        <p:txBody>
          <a:bodyPr/>
          <a:lstStyle/>
          <a:p>
            <a:pPr>
              <a:defRPr/>
            </a:pPr>
            <a:fld id="{438B5813-D772-4B3D-866B-A9BCF24FFE3F}" type="slidenum">
              <a:rPr lang="en-US" altLang="en-US" smtClean="0"/>
              <a:pPr>
                <a:defRPr/>
              </a:pPr>
              <a:t>1</a:t>
            </a:fld>
            <a:endParaRPr lang="en-US" altLang="en-US"/>
          </a:p>
        </p:txBody>
      </p:sp>
    </p:spTree>
    <p:extLst>
      <p:ext uri="{BB962C8B-B14F-4D97-AF65-F5344CB8AC3E}">
        <p14:creationId xmlns:p14="http://schemas.microsoft.com/office/powerpoint/2010/main" val="177626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t>Discussion Points:</a:t>
            </a:r>
          </a:p>
          <a:p>
            <a:pPr marL="173422" indent="-173422">
              <a:buFont typeface="Arial" panose="020B0604020202020204" pitchFamily="34" charset="0"/>
              <a:buChar char="•"/>
              <a:defRPr/>
            </a:pPr>
            <a:r>
              <a:rPr lang="en-US" dirty="0"/>
              <a:t>Drug use is a high-profile public health concern among young people, with </a:t>
            </a:r>
            <a:r>
              <a:rPr lang="en-US" b="1" dirty="0"/>
              <a:t>14.1%</a:t>
            </a:r>
            <a:r>
              <a:rPr lang="en-US" dirty="0"/>
              <a:t> (or </a:t>
            </a:r>
            <a:r>
              <a:rPr lang="en-US" b="1" dirty="0"/>
              <a:t>3.7 million</a:t>
            </a:r>
            <a:r>
              <a:rPr lang="en-US" dirty="0"/>
              <a:t>) of adolescents aged 12-17 years old reporting past-year illicit drug use in 2021.  </a:t>
            </a:r>
            <a:endParaRPr lang="en-US" dirty="0">
              <a:ea typeface="Calibri"/>
              <a:cs typeface="Calibri"/>
            </a:endParaRPr>
          </a:p>
          <a:p>
            <a:pPr marL="173422" indent="-173422" defTabSz="924916">
              <a:buFont typeface="Arial" panose="020B0604020202020204" pitchFamily="34" charset="0"/>
              <a:buChar char="•"/>
              <a:defRPr/>
            </a:pPr>
            <a:endParaRPr lang="en-US" dirty="0"/>
          </a:p>
          <a:p>
            <a:pPr defTabSz="924916">
              <a:defRPr/>
            </a:pPr>
            <a:r>
              <a:rPr lang="en-US" dirty="0"/>
              <a:t>Content and graphic source: </a:t>
            </a:r>
            <a:r>
              <a:rPr lang="fr-FR" dirty="0">
                <a:effectLst/>
                <a:hlinkClick r:id="rId3" tooltip="https://www.samhsa.gov/data/sites/default/files/reports/rpt39443/2021nsduhffrrev010323.pdf"/>
              </a:rPr>
              <a:t>https://www.samhsa.gov/data/sites/default/files/reports/rpt39443/2021NSDUHFFRRev010323.pdf</a:t>
            </a:r>
            <a:r>
              <a:rPr lang="fr-FR" dirty="0"/>
              <a:t> - PDF page 16</a:t>
            </a:r>
            <a:endParaRPr lang="fr-FR" dirty="0">
              <a:ea typeface="Calibri"/>
              <a:cs typeface="Calibri"/>
            </a:endParaRPr>
          </a:p>
          <a:p>
            <a:endParaRPr lang="en-US" dirty="0"/>
          </a:p>
          <a:p>
            <a:r>
              <a:rPr lang="en-US" dirty="0"/>
              <a:t>**********************************************************</a:t>
            </a:r>
            <a:endParaRPr lang="en-US" dirty="0">
              <a:ea typeface="Calibri"/>
              <a:cs typeface="Calibri"/>
            </a:endParaRPr>
          </a:p>
          <a:p>
            <a:r>
              <a:rPr lang="en-US" dirty="0"/>
              <a:t>Additional statistics could be included on this slide:  </a:t>
            </a:r>
            <a:endParaRPr lang="en-US" dirty="0">
              <a:ea typeface="Calibri"/>
              <a:cs typeface="Calibri"/>
            </a:endParaRPr>
          </a:p>
          <a:p>
            <a:pPr marL="173422" indent="-173422">
              <a:buFont typeface="Arial" panose="020B0604020202020204" pitchFamily="34" charset="0"/>
              <a:buChar char="•"/>
              <a:defRPr/>
            </a:pPr>
            <a:r>
              <a:rPr lang="en-US" dirty="0"/>
              <a:t>In 2022, 11% of eighth graders, 21.5% of 10th graders, and 32.6% of 12th graders reported any past-year illicit drug use. </a:t>
            </a:r>
            <a:endParaRPr lang="en-US" dirty="0">
              <a:ea typeface="Calibri"/>
              <a:cs typeface="Calibri"/>
            </a:endParaRPr>
          </a:p>
          <a:p>
            <a:pPr defTabSz="924916">
              <a:defRPr/>
            </a:pPr>
            <a:endParaRPr lang="en-US" dirty="0"/>
          </a:p>
          <a:p>
            <a:r>
              <a:rPr lang="en-US" dirty="0"/>
              <a:t>Content sources:</a:t>
            </a:r>
            <a:endParaRPr lang="en-US" dirty="0">
              <a:ea typeface="Calibri"/>
              <a:cs typeface="Calibri"/>
            </a:endParaRPr>
          </a:p>
          <a:p>
            <a:pPr marL="173422" indent="-173422">
              <a:buFont typeface="Arial" panose="020B0604020202020204" pitchFamily="34" charset="0"/>
              <a:buChar char="•"/>
            </a:pPr>
            <a:r>
              <a:rPr lang="en-US" dirty="0"/>
              <a:t>NIDA, https://nida.nih.gov/news-events/news-releases/2022/12/most-reported-substance-use-among-adolescents-held-steady-in-2022</a:t>
            </a:r>
            <a:r>
              <a:rPr lang="fr-FR" dirty="0"/>
              <a:t> </a:t>
            </a:r>
            <a:endParaRPr lang="fr-FR" dirty="0">
              <a:ea typeface="Calibri"/>
              <a:cs typeface="Calibri"/>
            </a:endParaRPr>
          </a:p>
          <a:p>
            <a:pPr marL="173422" indent="-173422">
              <a:buFont typeface="Arial" panose="020B0604020202020204" pitchFamily="34" charset="0"/>
              <a:buChar char="•"/>
            </a:pPr>
            <a:r>
              <a:rPr lang="nn-NO" dirty="0">
                <a:effectLst/>
                <a:hlinkClick r:id="rId4" tooltip="https://monitoringthefuture.org/wp-content/uploads/2022/12/mtf2022.pdf"/>
              </a:rPr>
              <a:t>Monitoring the Future, https://monitoringthefuture.org/wp-content/uploads/2022/12/mtf2022.pdf</a:t>
            </a:r>
            <a:r>
              <a:rPr lang="nn-NO" dirty="0">
                <a:effectLst/>
              </a:rPr>
              <a:t> (MTF data tables - 4-2)</a:t>
            </a:r>
            <a:endParaRPr lang="nn-NO"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10</a:t>
            </a:fld>
            <a:endParaRPr lang="en-US" altLang="en-US"/>
          </a:p>
        </p:txBody>
      </p:sp>
    </p:spTree>
    <p:extLst>
      <p:ext uri="{BB962C8B-B14F-4D97-AF65-F5344CB8AC3E}">
        <p14:creationId xmlns:p14="http://schemas.microsoft.com/office/powerpoint/2010/main" val="388609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Points:</a:t>
            </a:r>
          </a:p>
          <a:p>
            <a:pPr marL="173422" indent="-173422">
              <a:buFont typeface="Arial" panose="020B0604020202020204" pitchFamily="34" charset="0"/>
              <a:buChar char="•"/>
            </a:pPr>
            <a:r>
              <a:rPr lang="en-US" dirty="0"/>
              <a:t>This slide shows how much overdose deaths have increased among teens aged 10-19 years old. </a:t>
            </a:r>
          </a:p>
          <a:p>
            <a:pPr marL="173422" indent="-173422">
              <a:buFont typeface="Arial" panose="020B0604020202020204" pitchFamily="34" charset="0"/>
              <a:buChar char="•"/>
            </a:pPr>
            <a:r>
              <a:rPr lang="en-US" dirty="0"/>
              <a:t>A large takeaway from this slide is that overdose can happen to anyone! </a:t>
            </a:r>
            <a:r>
              <a:rPr lang="en-US" b="0" i="0" dirty="0">
                <a:solidFill>
                  <a:srgbClr val="000000"/>
                </a:solidFill>
                <a:effectLst/>
                <a:latin typeface="Open Sans" panose="020B0606030504020204" pitchFamily="34" charset="0"/>
              </a:rPr>
              <a:t>Only 35% of the young people who died had a known history of opioid use.</a:t>
            </a:r>
            <a:endParaRPr lang="en-US" dirty="0"/>
          </a:p>
          <a:p>
            <a:pPr marL="173422" indent="-173422">
              <a:buFont typeface="Arial" panose="020B0604020202020204" pitchFamily="34" charset="0"/>
              <a:buChar char="•"/>
            </a:pPr>
            <a:endParaRPr lang="en-US" dirty="0"/>
          </a:p>
          <a:p>
            <a:r>
              <a:rPr lang="en-US" dirty="0"/>
              <a:t>Content source: </a:t>
            </a:r>
            <a:r>
              <a:rPr lang="en-US" b="0" i="0" dirty="0" err="1">
                <a:solidFill>
                  <a:srgbClr val="000000"/>
                </a:solidFill>
                <a:effectLst/>
              </a:rPr>
              <a:t>Tanz</a:t>
            </a:r>
            <a:r>
              <a:rPr lang="en-US" b="0" i="0" dirty="0">
                <a:solidFill>
                  <a:srgbClr val="000000"/>
                </a:solidFill>
                <a:effectLst/>
              </a:rPr>
              <a:t> LJ, Dinwiddie AT, Mattson CL, O’Donnell J, Davis NL. Drug Overdose Deaths Among Persons Aged 10–19 Years — United States, July 2019–December 2021. MMWR </a:t>
            </a:r>
            <a:r>
              <a:rPr lang="en-US" b="0" i="0" dirty="0" err="1">
                <a:solidFill>
                  <a:srgbClr val="000000"/>
                </a:solidFill>
                <a:effectLst/>
              </a:rPr>
              <a:t>Morb</a:t>
            </a:r>
            <a:r>
              <a:rPr lang="en-US" b="0" i="0" dirty="0">
                <a:solidFill>
                  <a:srgbClr val="000000"/>
                </a:solidFill>
                <a:effectLst/>
              </a:rPr>
              <a:t> Mortal </a:t>
            </a:r>
            <a:r>
              <a:rPr lang="en-US" b="0" i="0" dirty="0" err="1">
                <a:solidFill>
                  <a:srgbClr val="000000"/>
                </a:solidFill>
                <a:effectLst/>
              </a:rPr>
              <a:t>Wkly</a:t>
            </a:r>
            <a:r>
              <a:rPr lang="en-US" b="0" i="0" dirty="0">
                <a:solidFill>
                  <a:srgbClr val="000000"/>
                </a:solidFill>
                <a:effectLst/>
              </a:rPr>
              <a:t> Rep 2022;71:1576–1582. DOI: </a:t>
            </a:r>
            <a:r>
              <a:rPr lang="en-US" b="0" i="0" u="sng" dirty="0">
                <a:solidFill>
                  <a:srgbClr val="075290"/>
                </a:solidFill>
                <a:effectLst/>
                <a:hlinkClick r:id="rId3"/>
              </a:rPr>
              <a:t>http://dx.doi.org/10.15585/mmwr.mm7150a2</a:t>
            </a:r>
            <a:r>
              <a:rPr lang="en-US" b="0" i="0" dirty="0">
                <a:solidFill>
                  <a:srgbClr val="000000"/>
                </a:solidFill>
                <a:effectLst/>
              </a:rPr>
              <a: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438B5813-D772-4B3D-866B-A9BCF24FFE3F}" type="slidenum">
              <a:rPr lang="en-US" altLang="en-US" smtClean="0"/>
              <a:pPr>
                <a:defRPr/>
              </a:pPr>
              <a:t>11</a:t>
            </a:fld>
            <a:endParaRPr lang="en-US" altLang="en-US"/>
          </a:p>
        </p:txBody>
      </p:sp>
    </p:spTree>
    <p:extLst>
      <p:ext uri="{BB962C8B-B14F-4D97-AF65-F5344CB8AC3E}">
        <p14:creationId xmlns:p14="http://schemas.microsoft.com/office/powerpoint/2010/main" val="1511909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12</a:t>
            </a:fld>
            <a:endParaRPr lang="en-US" altLang="en-US"/>
          </a:p>
        </p:txBody>
      </p:sp>
    </p:spTree>
    <p:extLst>
      <p:ext uri="{BB962C8B-B14F-4D97-AF65-F5344CB8AC3E}">
        <p14:creationId xmlns:p14="http://schemas.microsoft.com/office/powerpoint/2010/main" val="2498778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latin typeface="Calibri" panose="020F0502020204030204" pitchFamily="34" charset="0"/>
              </a:rPr>
              <a:t>Discussion Points:</a:t>
            </a:r>
          </a:p>
          <a:p>
            <a:pPr marL="173422" indent="-173422" defTabSz="462458">
              <a:buFont typeface="Arial" panose="020B0604020202020204" pitchFamily="34" charset="0"/>
              <a:buChar char="•"/>
              <a:defRPr/>
            </a:pPr>
            <a:r>
              <a:rPr lang="en-US" dirty="0"/>
              <a:t>Fentanyl is a very powerful synthetic opioid</a:t>
            </a:r>
          </a:p>
          <a:p>
            <a:pPr marL="173422" indent="-173422" defTabSz="462458">
              <a:buFont typeface="Arial" panose="020B0604020202020204" pitchFamily="34" charset="0"/>
              <a:buChar char="•"/>
              <a:defRPr/>
            </a:pPr>
            <a:r>
              <a:rPr lang="en-US" dirty="0"/>
              <a:t>It is one of the most common drugs involved in drug overdose deaths in the United States</a:t>
            </a:r>
          </a:p>
          <a:p>
            <a:pPr marL="173422" indent="-173422" defTabSz="462458">
              <a:buFont typeface="Arial" panose="020B0604020202020204" pitchFamily="34" charset="0"/>
              <a:buChar char="•"/>
              <a:defRPr/>
            </a:pPr>
            <a:r>
              <a:rPr lang="en-US" dirty="0"/>
              <a:t>It can be prescribed but is also made illegally. </a:t>
            </a:r>
          </a:p>
          <a:p>
            <a:pPr marL="173422" indent="-173422">
              <a:buFont typeface="Arial" panose="020B0604020202020204" pitchFamily="34" charset="0"/>
              <a:buChar char="•"/>
            </a:pPr>
            <a:r>
              <a:rPr lang="en-US" dirty="0"/>
              <a:t>It is inexpensive to manufacture because its components are easy to get and are concentrated</a:t>
            </a:r>
          </a:p>
          <a:p>
            <a:pPr marL="173422" indent="-173422">
              <a:buFont typeface="Arial" panose="020B0604020202020204" pitchFamily="34" charset="0"/>
              <a:buChar char="•"/>
            </a:pPr>
            <a:r>
              <a:rPr lang="en-US" dirty="0"/>
              <a:t>It can also be mixed with other drugs (i.e., heroin, cocaine, meth, pressed pills); a person may not know that it’s been added, leading them to underestimate how much opioids they are taking and increase chance of overdose.</a:t>
            </a:r>
          </a:p>
          <a:p>
            <a:pPr marL="173422" indent="-173422" defTabSz="924916">
              <a:buFont typeface="Arial" panose="020B0604020202020204" pitchFamily="34" charset="0"/>
              <a:buChar char="•"/>
              <a:defRPr/>
            </a:pPr>
            <a:r>
              <a:rPr lang="en-US" dirty="0"/>
              <a:t>It is almost impossible to know whether a drug contains fentanyl without special equipment—like fentanyl test strips. Fentanyl is colorless, tasteless and odorless.</a:t>
            </a:r>
          </a:p>
          <a:p>
            <a:pPr marL="173422" indent="-173422" defTabSz="924916">
              <a:buFont typeface="Arial" panose="020B0604020202020204" pitchFamily="34" charset="0"/>
              <a:buChar char="•"/>
              <a:defRPr/>
            </a:pPr>
            <a:r>
              <a:rPr lang="en-US" dirty="0"/>
              <a:t>But remember, naloxone can </a:t>
            </a:r>
            <a:r>
              <a:rPr lang="en-US" dirty="0">
                <a:solidFill>
                  <a:srgbClr val="FF0000"/>
                </a:solidFill>
              </a:rPr>
              <a:t>stop</a:t>
            </a:r>
            <a:r>
              <a:rPr lang="en-US" dirty="0"/>
              <a:t> a drug overdose from opioids, including fentanyl. </a:t>
            </a:r>
          </a:p>
          <a:p>
            <a:pPr defTabSz="462458">
              <a:defRPr/>
            </a:pPr>
            <a:endParaRPr lang="en-US" dirty="0"/>
          </a:p>
          <a:p>
            <a:pPr defTabSz="462458">
              <a:defRPr/>
            </a:pPr>
            <a:r>
              <a:rPr lang="en-US" dirty="0"/>
              <a:t>Content source: </a:t>
            </a:r>
          </a:p>
          <a:p>
            <a:pPr defTabSz="462458">
              <a:defRPr/>
            </a:pPr>
            <a:r>
              <a:rPr lang="en-US" dirty="0"/>
              <a:t>https://nida.nih.gov/publications/drugfacts/fentanyl</a:t>
            </a:r>
          </a:p>
          <a:p>
            <a:pPr defTabSz="462458">
              <a:defRPr/>
            </a:pPr>
            <a:r>
              <a:rPr lang="en-US" dirty="0"/>
              <a:t>https://www.cdc.gov/stopoverdose/fentanyl/index.html</a:t>
            </a:r>
          </a:p>
          <a:p>
            <a:pPr defTabSz="462458">
              <a:defRPr/>
            </a:pPr>
            <a:r>
              <a:rPr lang="en-US" dirty="0"/>
              <a:t>https://www.cdc.gov/stopoverdose/fentanyl/fentanyl-test-strips.html</a:t>
            </a:r>
          </a:p>
          <a:p>
            <a:endParaRPr lang="en-US" dirty="0"/>
          </a:p>
          <a:p>
            <a:r>
              <a:rPr lang="en-US" dirty="0"/>
              <a:t>Image source: https://www.cdc.gov/stopoverdose/fentanyl/index.html</a:t>
            </a:r>
          </a:p>
        </p:txBody>
      </p:sp>
      <p:sp>
        <p:nvSpPr>
          <p:cNvPr id="4" name="Slide Number Placeholder 3"/>
          <p:cNvSpPr>
            <a:spLocks noGrp="1"/>
          </p:cNvSpPr>
          <p:nvPr>
            <p:ph type="sldNum" sz="quarter" idx="5"/>
          </p:nvPr>
        </p:nvSpPr>
        <p:spPr/>
        <p:txBody>
          <a:bodyPr/>
          <a:lstStyle/>
          <a:p>
            <a:pPr>
              <a:defRPr/>
            </a:pPr>
            <a:fld id="{438B5813-D772-4B3D-866B-A9BCF24FFE3F}" type="slidenum">
              <a:rPr lang="en-US" altLang="en-US" smtClean="0"/>
              <a:pPr>
                <a:defRPr/>
              </a:pPr>
              <a:t>13</a:t>
            </a:fld>
            <a:endParaRPr lang="en-US" altLang="en-US"/>
          </a:p>
        </p:txBody>
      </p:sp>
    </p:spTree>
    <p:extLst>
      <p:ext uri="{BB962C8B-B14F-4D97-AF65-F5344CB8AC3E}">
        <p14:creationId xmlns:p14="http://schemas.microsoft.com/office/powerpoint/2010/main" val="2256624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ABBEC89-7DEF-99C5-4F88-7C649547BC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92D2D6B-6281-0834-930E-90456EC0B58C}"/>
              </a:ext>
            </a:extLst>
          </p:cNvPr>
          <p:cNvSpPr>
            <a:spLocks noGrp="1"/>
          </p:cNvSpPr>
          <p:nvPr>
            <p:ph type="body" idx="1"/>
          </p:nvPr>
        </p:nvSpPr>
        <p:spPr/>
        <p:txBody>
          <a:bodyPr/>
          <a:lstStyle/>
          <a:p>
            <a:r>
              <a:rPr lang="en-US" b="1" dirty="0"/>
              <a:t>Discussion Points:</a:t>
            </a:r>
          </a:p>
          <a:p>
            <a:pPr marL="173422" indent="-173422" defTabSz="924916" eaLnBrk="1" fontAlgn="auto" hangingPunct="1">
              <a:spcBef>
                <a:spcPts val="0"/>
              </a:spcBef>
              <a:spcAft>
                <a:spcPts val="0"/>
              </a:spcAft>
              <a:buFont typeface="Arial" panose="020B0604020202020204" pitchFamily="34" charset="0"/>
              <a:buChar char="•"/>
              <a:defRPr/>
            </a:pPr>
            <a:r>
              <a:rPr lang="en-US" dirty="0"/>
              <a:t>Counterfeit pills that resemble prescription drugs but contain illicitly manufactured fentanyl have become more common and have increased fatal overdose risk among teens, in part due to the ease of purchasing these pills online.</a:t>
            </a:r>
            <a:endParaRPr lang="en-US" dirty="0">
              <a:ea typeface="Calibri"/>
              <a:cs typeface="Calibri"/>
            </a:endParaRPr>
          </a:p>
          <a:p>
            <a:pPr marL="173422" indent="-173422" defTabSz="924916" eaLnBrk="1" fontAlgn="auto" hangingPunct="1">
              <a:spcBef>
                <a:spcPts val="0"/>
              </a:spcBef>
              <a:spcAft>
                <a:spcPts val="0"/>
              </a:spcAft>
              <a:buFont typeface="Arial" panose="020B0604020202020204" pitchFamily="34" charset="0"/>
              <a:buChar char="•"/>
              <a:defRPr/>
            </a:pPr>
            <a:r>
              <a:rPr lang="en-US" dirty="0"/>
              <a:t>Remember the statistics from a few slides back:</a:t>
            </a:r>
            <a:endParaRPr lang="en-US" dirty="0">
              <a:ea typeface="Calibri"/>
              <a:cs typeface="Calibri"/>
            </a:endParaRPr>
          </a:p>
          <a:p>
            <a:pPr marL="173422" indent="-173422">
              <a:buFont typeface="Arial" panose="020B0604020202020204" pitchFamily="34" charset="0"/>
              <a:buChar char="•"/>
            </a:pPr>
            <a:r>
              <a:rPr lang="en-US" dirty="0"/>
              <a:t>84% overdose deaths among teen (10–19 years old) involved illicitly manufactured fentanyl </a:t>
            </a:r>
            <a:r>
              <a:rPr lang="en-US" dirty="0">
                <a:solidFill>
                  <a:schemeClr val="tx1"/>
                </a:solidFill>
              </a:rPr>
              <a:t>(July – December 2019 to July – December 2021).</a:t>
            </a:r>
            <a:endParaRPr lang="en-US" dirty="0">
              <a:solidFill>
                <a:schemeClr val="tx1"/>
              </a:solidFill>
              <a:ea typeface="Calibri"/>
              <a:cs typeface="Calibri"/>
            </a:endParaRPr>
          </a:p>
          <a:p>
            <a:pPr marL="173422" indent="-173422" defTabSz="924916">
              <a:buFont typeface="Arial" panose="020B0604020202020204" pitchFamily="34" charset="0"/>
              <a:buChar char="•"/>
              <a:defRPr/>
            </a:pPr>
            <a:r>
              <a:rPr lang="en-US" dirty="0"/>
              <a:t>Counterfeit pills were involved in nearly 25% of overdose deaths. (July – December 2019 to July – December 2021)</a:t>
            </a:r>
            <a:endParaRPr lang="en-US" dirty="0">
              <a:ea typeface="Calibri"/>
              <a:cs typeface="Calibri"/>
            </a:endParaRP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Content Source: https://www.cdc.gov/mmwr/volumes/71/wr/mm7150a2.htm</a:t>
            </a:r>
            <a:endParaRPr lang="en-US" dirty="0">
              <a:ea typeface="Calibri"/>
              <a:cs typeface="Calibri"/>
            </a:endParaRPr>
          </a:p>
          <a:p>
            <a:pPr eaLnBrk="1" fontAlgn="auto" hangingPunct="1">
              <a:spcBef>
                <a:spcPts val="0"/>
              </a:spcBef>
              <a:spcAft>
                <a:spcPts val="0"/>
              </a:spcAft>
              <a:defRPr/>
            </a:pPr>
            <a:endParaRPr lang="en-US" b="0" dirty="0">
              <a:ea typeface="Calibri"/>
              <a:cs typeface="Calibri"/>
            </a:endParaRPr>
          </a:p>
        </p:txBody>
      </p:sp>
      <p:sp>
        <p:nvSpPr>
          <p:cNvPr id="14340" name="Slide Number Placeholder 3">
            <a:extLst>
              <a:ext uri="{FF2B5EF4-FFF2-40B4-BE49-F238E27FC236}">
                <a16:creationId xmlns:a16="http://schemas.microsoft.com/office/drawing/2014/main" id="{06B37416-4165-03D0-8C09-48DBEFACCD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494" indent="-289036">
              <a:defRPr>
                <a:solidFill>
                  <a:schemeClr val="tx1"/>
                </a:solidFill>
                <a:latin typeface="Arial" panose="020B0604020202020204" pitchFamily="34" charset="0"/>
                <a:cs typeface="Arial" panose="020B0604020202020204" pitchFamily="34" charset="0"/>
              </a:defRPr>
            </a:lvl2pPr>
            <a:lvl3pPr marL="1156145" indent="-231229">
              <a:defRPr>
                <a:solidFill>
                  <a:schemeClr val="tx1"/>
                </a:solidFill>
                <a:latin typeface="Arial" panose="020B0604020202020204" pitchFamily="34" charset="0"/>
                <a:cs typeface="Arial" panose="020B0604020202020204" pitchFamily="34" charset="0"/>
              </a:defRPr>
            </a:lvl3pPr>
            <a:lvl4pPr marL="1618602" indent="-231229">
              <a:defRPr>
                <a:solidFill>
                  <a:schemeClr val="tx1"/>
                </a:solidFill>
                <a:latin typeface="Arial" panose="020B0604020202020204" pitchFamily="34" charset="0"/>
                <a:cs typeface="Arial" panose="020B0604020202020204" pitchFamily="34" charset="0"/>
              </a:defRPr>
            </a:lvl4pPr>
            <a:lvl5pPr marL="2081060" indent="-231229">
              <a:defRPr>
                <a:solidFill>
                  <a:schemeClr val="tx1"/>
                </a:solidFill>
                <a:latin typeface="Arial" panose="020B0604020202020204" pitchFamily="34" charset="0"/>
                <a:cs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3E6804-0B10-4FAC-BDC9-8AFF1F08A95F}"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4007136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80A4C66-C2C4-02FD-AA5C-8AFB6D2563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8F536F28-29C7-D2C8-0CB8-35CF03A4A7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Discussion Points:</a:t>
            </a:r>
          </a:p>
          <a:p>
            <a:pPr marL="173422" indent="-173422" eaLnBrk="1" hangingPunct="1">
              <a:spcBef>
                <a:spcPct val="0"/>
              </a:spcBef>
              <a:buFont typeface="Arial" panose="020B0604020202020204" pitchFamily="34" charset="0"/>
              <a:buChar char="•"/>
            </a:pPr>
            <a:r>
              <a:rPr lang="en-US" altLang="en-US"/>
              <a:t>It is vital to understand that an opioid overdose (either from prescribed medications or illicitly manufactured) decreases respirations and if not reversed, will cause death quickly. The body does not differentiate if the drug came from a prescription or from illicitly manufactured opioids, such as heroin. An opioid is an opioid. </a:t>
            </a:r>
          </a:p>
          <a:p>
            <a:pPr marL="173422" indent="-173422" eaLnBrk="1" hangingPunct="1">
              <a:spcBef>
                <a:spcPct val="0"/>
              </a:spcBef>
              <a:buFont typeface="Arial" panose="020B0604020202020204" pitchFamily="34" charset="0"/>
              <a:buChar char="•"/>
            </a:pPr>
            <a:r>
              <a:rPr lang="en-US" b="0" i="0">
                <a:solidFill>
                  <a:srgbClr val="474747"/>
                </a:solidFill>
                <a:effectLst/>
                <a:latin typeface="Open Sans" panose="020B0606030504020204" pitchFamily="34" charset="0"/>
              </a:rPr>
              <a:t>Opioid misuse can cause slowed breathing, which can cause hypoxia, a condition that results when too little oxygen reaches the brain. Hypoxia can have short- and long-term psychological and neurological effects, including coma, permanent brain damage, or death.</a:t>
            </a:r>
            <a:endParaRPr lang="en-US" altLang="en-US"/>
          </a:p>
          <a:p>
            <a:pPr eaLnBrk="1" hangingPunct="1">
              <a:spcBef>
                <a:spcPct val="0"/>
              </a:spcBef>
            </a:pPr>
            <a:endParaRPr lang="en-US" altLang="en-US"/>
          </a:p>
          <a:p>
            <a:pPr eaLnBrk="1" hangingPunct="1">
              <a:spcBef>
                <a:spcPct val="0"/>
              </a:spcBef>
            </a:pPr>
            <a:r>
              <a:rPr lang="en-US" altLang="en-US"/>
              <a:t>Content Source: https://nida.nih.gov/publications/drugfacts/prescription-opioids</a:t>
            </a:r>
          </a:p>
        </p:txBody>
      </p:sp>
      <p:sp>
        <p:nvSpPr>
          <p:cNvPr id="24580" name="Slide Number Placeholder 3">
            <a:extLst>
              <a:ext uri="{FF2B5EF4-FFF2-40B4-BE49-F238E27FC236}">
                <a16:creationId xmlns:a16="http://schemas.microsoft.com/office/drawing/2014/main" id="{AEA262CD-E7EC-C63E-5A3E-6760112B55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494" indent="-289036">
              <a:defRPr>
                <a:solidFill>
                  <a:schemeClr val="tx1"/>
                </a:solidFill>
                <a:latin typeface="Arial" panose="020B0604020202020204" pitchFamily="34" charset="0"/>
                <a:cs typeface="Arial" panose="020B0604020202020204" pitchFamily="34" charset="0"/>
              </a:defRPr>
            </a:lvl2pPr>
            <a:lvl3pPr marL="1156145" indent="-231229">
              <a:defRPr>
                <a:solidFill>
                  <a:schemeClr val="tx1"/>
                </a:solidFill>
                <a:latin typeface="Arial" panose="020B0604020202020204" pitchFamily="34" charset="0"/>
                <a:cs typeface="Arial" panose="020B0604020202020204" pitchFamily="34" charset="0"/>
              </a:defRPr>
            </a:lvl3pPr>
            <a:lvl4pPr marL="1618602" indent="-231229">
              <a:defRPr>
                <a:solidFill>
                  <a:schemeClr val="tx1"/>
                </a:solidFill>
                <a:latin typeface="Arial" panose="020B0604020202020204" pitchFamily="34" charset="0"/>
                <a:cs typeface="Arial" panose="020B0604020202020204" pitchFamily="34" charset="0"/>
              </a:defRPr>
            </a:lvl4pPr>
            <a:lvl5pPr marL="2081060" indent="-231229">
              <a:defRPr>
                <a:solidFill>
                  <a:schemeClr val="tx1"/>
                </a:solidFill>
                <a:latin typeface="Arial" panose="020B0604020202020204" pitchFamily="34" charset="0"/>
                <a:cs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72448E-7F0B-4960-B149-1C0D7F579355}"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1012493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16</a:t>
            </a:fld>
            <a:endParaRPr lang="en-US" altLang="en-US"/>
          </a:p>
        </p:txBody>
      </p:sp>
    </p:spTree>
    <p:extLst>
      <p:ext uri="{BB962C8B-B14F-4D97-AF65-F5344CB8AC3E}">
        <p14:creationId xmlns:p14="http://schemas.microsoft.com/office/powerpoint/2010/main" val="46413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D38B3B82-768D-D088-5E33-F4F3B3D5E9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9392F83-6CAC-2741-75D4-0BED99BA13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Content source: https://nida.nih.gov/publications/drugfacts/prescription-opioids</a:t>
            </a:r>
          </a:p>
          <a:p>
            <a:pPr defTabSz="924916" eaLnBrk="1" hangingPunct="1">
              <a:spcBef>
                <a:spcPct val="0"/>
              </a:spcBef>
              <a:defRPr/>
            </a:pPr>
            <a:endParaRPr lang="en-US" dirty="0"/>
          </a:p>
          <a:p>
            <a:pPr eaLnBrk="1" hangingPunct="1">
              <a:spcBef>
                <a:spcPct val="0"/>
              </a:spcBef>
            </a:pPr>
            <a:endParaRPr lang="en-US" altLang="en-US" dirty="0"/>
          </a:p>
          <a:p>
            <a:pPr>
              <a:spcBef>
                <a:spcPct val="0"/>
              </a:spcBef>
            </a:pPr>
            <a:r>
              <a:rPr lang="en-US" dirty="0"/>
              <a:t>Image source:</a:t>
            </a:r>
            <a:r>
              <a:rPr lang="en-US" dirty="0">
                <a:hlinkClick r:id="rId3"/>
              </a:rPr>
              <a:t>ambulance-stands-outside-modern-hospital-doctor-home-call-health-care-concept_189498-962.jpg (626×396) (freepik.com)</a:t>
            </a:r>
            <a:endParaRPr lang="en-US" dirty="0">
              <a:ea typeface="Calibri"/>
              <a:cs typeface="Calibri"/>
            </a:endParaRPr>
          </a:p>
        </p:txBody>
      </p:sp>
      <p:sp>
        <p:nvSpPr>
          <p:cNvPr id="21508" name="Slide Number Placeholder 3">
            <a:extLst>
              <a:ext uri="{FF2B5EF4-FFF2-40B4-BE49-F238E27FC236}">
                <a16:creationId xmlns:a16="http://schemas.microsoft.com/office/drawing/2014/main" id="{5472CEEB-9045-E9AE-014F-74345BDC4C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494" indent="-289036">
              <a:defRPr>
                <a:solidFill>
                  <a:schemeClr val="tx1"/>
                </a:solidFill>
                <a:latin typeface="Arial" panose="020B0604020202020204" pitchFamily="34" charset="0"/>
                <a:cs typeface="Arial" panose="020B0604020202020204" pitchFamily="34" charset="0"/>
              </a:defRPr>
            </a:lvl2pPr>
            <a:lvl3pPr marL="1156145" indent="-231229">
              <a:defRPr>
                <a:solidFill>
                  <a:schemeClr val="tx1"/>
                </a:solidFill>
                <a:latin typeface="Arial" panose="020B0604020202020204" pitchFamily="34" charset="0"/>
                <a:cs typeface="Arial" panose="020B0604020202020204" pitchFamily="34" charset="0"/>
              </a:defRPr>
            </a:lvl3pPr>
            <a:lvl4pPr marL="1618602" indent="-231229">
              <a:defRPr>
                <a:solidFill>
                  <a:schemeClr val="tx1"/>
                </a:solidFill>
                <a:latin typeface="Arial" panose="020B0604020202020204" pitchFamily="34" charset="0"/>
                <a:cs typeface="Arial" panose="020B0604020202020204" pitchFamily="34" charset="0"/>
              </a:defRPr>
            </a:lvl4pPr>
            <a:lvl5pPr marL="2081060" indent="-231229">
              <a:defRPr>
                <a:solidFill>
                  <a:schemeClr val="tx1"/>
                </a:solidFill>
                <a:latin typeface="Arial" panose="020B0604020202020204" pitchFamily="34" charset="0"/>
                <a:cs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205C62-2CA5-4556-A157-157117C28C2B}"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extLst>
      <p:ext uri="{BB962C8B-B14F-4D97-AF65-F5344CB8AC3E}">
        <p14:creationId xmlns:p14="http://schemas.microsoft.com/office/powerpoint/2010/main" val="2525056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Points:</a:t>
            </a:r>
          </a:p>
          <a:p>
            <a:pPr marL="173422" indent="-173422" defTabSz="462458">
              <a:buFont typeface="Arial" panose="020B0604020202020204" pitchFamily="34" charset="0"/>
              <a:buChar char="•"/>
              <a:defRPr/>
            </a:pPr>
            <a:r>
              <a:rPr lang="en-US" dirty="0"/>
              <a:t>It is also important to recognize the signs of an overdose.</a:t>
            </a:r>
            <a:endParaRPr lang="en-US" dirty="0">
              <a:ea typeface="Calibri"/>
              <a:cs typeface="Calibri"/>
            </a:endParaRPr>
          </a:p>
          <a:p>
            <a:pPr marL="173422" indent="-173422">
              <a:buFont typeface="Arial" panose="020B0604020202020204" pitchFamily="34" charset="0"/>
              <a:buChar char="•"/>
            </a:pPr>
            <a:r>
              <a:rPr lang="en-US" dirty="0"/>
              <a:t>Understanding the difference between opioid intoxication and opioid overdose can be life-saving. </a:t>
            </a:r>
          </a:p>
          <a:p>
            <a:pPr marL="173422" indent="-173422">
              <a:buFont typeface="Arial" panose="020B0604020202020204" pitchFamily="34" charset="0"/>
              <a:buChar char="•"/>
            </a:pPr>
            <a:r>
              <a:rPr lang="en-US" dirty="0"/>
              <a:t>If you see a person exhibiting symptoms of an opioid overdose, call 911 for help immediately. </a:t>
            </a:r>
            <a:endParaRPr lang="en-US" dirty="0">
              <a:ea typeface="Calibri"/>
              <a:cs typeface="Calibri"/>
            </a:endParaRPr>
          </a:p>
          <a:p>
            <a:pPr defTabSz="462458">
              <a:defRPr/>
            </a:pPr>
            <a:endParaRPr lang="en-US" altLang="en-US" dirty="0"/>
          </a:p>
          <a:p>
            <a:pPr defTabSz="462458">
              <a:defRPr/>
            </a:pPr>
            <a:r>
              <a:rPr lang="en-US" altLang="en-US" dirty="0"/>
              <a:t>Content sources:</a:t>
            </a:r>
            <a:endParaRPr lang="en-US" altLang="en-US" dirty="0">
              <a:ea typeface="Calibri"/>
              <a:cs typeface="Calibri"/>
            </a:endParaRPr>
          </a:p>
          <a:p>
            <a:pPr marL="173422" indent="-173422" defTabSz="462458">
              <a:buFont typeface="Arial" panose="020B0604020202020204" pitchFamily="34" charset="0"/>
              <a:buChar char="•"/>
              <a:defRPr/>
            </a:pPr>
            <a:r>
              <a:rPr lang="en-US" altLang="en-US" dirty="0"/>
              <a:t>https://www.mass.gov/doc/core-competencies-for-intra-nasal-naloxone-distribution-pilot-program-participants/download </a:t>
            </a:r>
            <a:endParaRPr lang="en-US" altLang="en-US" dirty="0">
              <a:ea typeface="Calibri"/>
              <a:cs typeface="Calibri"/>
            </a:endParaRPr>
          </a:p>
          <a:p>
            <a:pPr marL="173422" indent="-173422">
              <a:buFont typeface="Arial" panose="020B0604020202020204" pitchFamily="34" charset="0"/>
              <a:buChar char="•"/>
            </a:pPr>
            <a:r>
              <a:rPr lang="en-US" dirty="0">
                <a:hlinkClick r:id="rId3"/>
              </a:rPr>
              <a:t>https://www.cdc.gov/drugoverdose/pdf/patients/Preventing-an-Opioid-Overdose-Tip-Card-a.pdf</a:t>
            </a:r>
            <a:endParaRPr lang="en-US" dirty="0"/>
          </a:p>
        </p:txBody>
      </p:sp>
      <p:sp>
        <p:nvSpPr>
          <p:cNvPr id="4" name="Slide Number Placeholder 3"/>
          <p:cNvSpPr>
            <a:spLocks noGrp="1"/>
          </p:cNvSpPr>
          <p:nvPr>
            <p:ph type="sldNum" sz="quarter" idx="5"/>
          </p:nvPr>
        </p:nvSpPr>
        <p:spPr/>
        <p:txBody>
          <a:bodyPr/>
          <a:lstStyle/>
          <a:p>
            <a:pPr>
              <a:defRPr/>
            </a:pPr>
            <a:fld id="{E562852F-A689-4D63-90B6-C9BD9D325071}" type="slidenum">
              <a:rPr lang="en-US" altLang="en-US" smtClean="0"/>
              <a:pPr>
                <a:defRPr/>
              </a:pPr>
              <a:t>18</a:t>
            </a:fld>
            <a:endParaRPr lang="en-US" altLang="en-US"/>
          </a:p>
        </p:txBody>
      </p:sp>
    </p:spTree>
    <p:extLst>
      <p:ext uri="{BB962C8B-B14F-4D97-AF65-F5344CB8AC3E}">
        <p14:creationId xmlns:p14="http://schemas.microsoft.com/office/powerpoint/2010/main" val="233306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Open Sans"/>
                <a:cs typeface="Open Sans"/>
                <a:hlinkClick r:id="rId3">
                  <a:extLst>
                    <a:ext uri="{A12FA001-AC4F-418D-AE19-62706E023703}">
                      <ahyp:hlinkClr xmlns:ahyp="http://schemas.microsoft.com/office/drawing/2018/hyperlinkcolor" val="tx"/>
                    </a:ext>
                  </a:extLst>
                </a:hlinkClick>
              </a:rPr>
              <a:t>Discussion Points: </a:t>
            </a:r>
            <a:endParaRPr lang="en-US" b="1" dirty="0">
              <a:hlinkClick r:id="rId3">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dirty="0">
                <a:solidFill>
                  <a:srgbClr val="474747"/>
                </a:solidFill>
                <a:ea typeface="Open Sans"/>
                <a:cs typeface="Open Sans"/>
              </a:rPr>
              <a:t>  Anyone who uses drugs is at risk of an overdose. This is in large part due to fentanyl and other synthetic opioids being mixed with illegal drugs, such as cocaine, heroin, methamphetamine, and MDMA.</a:t>
            </a:r>
          </a:p>
          <a:p>
            <a:pPr marL="171450" indent="-171450">
              <a:buFont typeface="Arial" panose="020B0604020202020204" pitchFamily="34" charset="0"/>
              <a:buChar char="•"/>
            </a:pPr>
            <a:r>
              <a:rPr lang="en-US" dirty="0">
                <a:solidFill>
                  <a:srgbClr val="474747"/>
                </a:solidFill>
                <a:ea typeface="Open Sans"/>
                <a:cs typeface="Open Sans"/>
              </a:rPr>
              <a:t>According to the National Institute on Drug Abuse, “This is especially dangerous because people are often unaware that fentanyl has been added. The high potency of fentanyl greatly increases risk of overdose, especially if a person who uses drugs is unaware that a powder or pill contains it. They can underestimate the dose of opioids they are taking, resulting in overdose.”</a:t>
            </a:r>
          </a:p>
          <a:p>
            <a:endParaRPr lang="en-US" u="sng" dirty="0">
              <a:ea typeface="Open Sans"/>
              <a:cs typeface="Open Sans"/>
              <a:hlinkClick r:id="rId4" invalidUrl="http://">
                <a:extLst>
                  <a:ext uri="{A12FA001-AC4F-418D-AE19-62706E023703}">
                    <ahyp:hlinkClr xmlns:ahyp="http://schemas.microsoft.com/office/drawing/2018/hyperlinkcolor" val="tx"/>
                  </a:ext>
                </a:extLst>
              </a:hlinkClick>
            </a:endParaRPr>
          </a:p>
          <a:p>
            <a:r>
              <a:rPr lang="en-US" dirty="0">
                <a:solidFill>
                  <a:srgbClr val="474747"/>
                </a:solidFill>
                <a:ea typeface="Open Sans"/>
                <a:cs typeface="Open Sans"/>
                <a:hlinkClick r:id="rId3">
                  <a:extLst>
                    <a:ext uri="{A12FA001-AC4F-418D-AE19-62706E023703}">
                      <ahyp:hlinkClr xmlns:ahyp="http://schemas.microsoft.com/office/drawing/2018/hyperlinkcolor" val="tx"/>
                    </a:ext>
                  </a:extLst>
                </a:hlinkClick>
              </a:rPr>
              <a:t>Content source: https://nida.nih.gov/publications/drugfacts/fentanyl</a:t>
            </a:r>
          </a:p>
          <a:p>
            <a:pPr algn="l"/>
            <a:endParaRPr lang="en-US" dirty="0">
              <a:hlinkClick r:id="rId3"/>
            </a:endParaRPr>
          </a:p>
          <a:p>
            <a:pPr lvl="1"/>
            <a:endParaRPr lang="en-US" dirty="0">
              <a:hlinkClick r:id="rId3"/>
            </a:endParaRP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19</a:t>
            </a:fld>
            <a:endParaRPr lang="en-US" altLang="en-US"/>
          </a:p>
        </p:txBody>
      </p:sp>
    </p:spTree>
    <p:extLst>
      <p:ext uri="{BB962C8B-B14F-4D97-AF65-F5344CB8AC3E}">
        <p14:creationId xmlns:p14="http://schemas.microsoft.com/office/powerpoint/2010/main" val="369425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latin typeface="Calibri"/>
                <a:ea typeface="Calibri"/>
                <a:cs typeface="Calibri"/>
              </a:rPr>
              <a:t>Discussion Points:</a:t>
            </a:r>
          </a:p>
          <a:p>
            <a:pPr marL="289036" indent="-289036">
              <a:buFont typeface="Arial" panose="020B0604020202020204" pitchFamily="34" charset="0"/>
              <a:buChar char="•"/>
              <a:defRPr/>
            </a:pPr>
            <a:r>
              <a:rPr lang="en-US" dirty="0">
                <a:latin typeface="Calibri"/>
                <a:ea typeface="Calibri"/>
                <a:cs typeface="Calibri"/>
              </a:rPr>
              <a:t>School nurses are leaders in student health and have the education and expertise to assist the community and school leadership in assessing the need for and implementing a campus naloxone program to address drug overdoses in schools and/or in the community. Synthetic opioids like fentanyl have been contributing to increases in drug overdose deaths in the past decade, even among young people. Naloxone is an emergency medication school nurses can administer to save lives by quickly reversing drug overdoses caused by opioids. </a:t>
            </a:r>
            <a:endParaRPr lang="en-US" dirty="0">
              <a:latin typeface="Calibri" panose="020F0502020204030204" pitchFamily="34" charset="0"/>
              <a:ea typeface="Calibri"/>
              <a:cs typeface="Calibri"/>
            </a:endParaRPr>
          </a:p>
          <a:p>
            <a:pPr marL="289036" indent="-289036" defTabSz="924916">
              <a:buFont typeface="Arial" panose="020B0604020202020204" pitchFamily="34" charset="0"/>
              <a:buChar char="•"/>
              <a:defRPr/>
            </a:pPr>
            <a:r>
              <a:rPr lang="en-US" dirty="0">
                <a:solidFill>
                  <a:srgbClr val="000000"/>
                </a:solidFill>
                <a:latin typeface="Calibri"/>
                <a:ea typeface="Calibri"/>
                <a:cs typeface="Calibri"/>
              </a:rPr>
              <a:t>In this presentation, we will discuss: [customize to include final list of topics on this contents slide]</a:t>
            </a:r>
          </a:p>
          <a:p>
            <a:pPr marL="289036" indent="-289036" defTabSz="924916">
              <a:buFont typeface="Arial" panose="020B0604020202020204" pitchFamily="34" charset="0"/>
              <a:buChar char="•"/>
              <a:defRP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438B5813-D772-4B3D-866B-A9BCF24FFE3F}" type="slidenum">
              <a:rPr lang="en-US" altLang="en-US" smtClean="0"/>
              <a:pPr>
                <a:defRPr/>
              </a:pPr>
              <a:t>2</a:t>
            </a:fld>
            <a:endParaRPr lang="en-US" altLang="en-US"/>
          </a:p>
        </p:txBody>
      </p:sp>
    </p:spTree>
    <p:extLst>
      <p:ext uri="{BB962C8B-B14F-4D97-AF65-F5344CB8AC3E}">
        <p14:creationId xmlns:p14="http://schemas.microsoft.com/office/powerpoint/2010/main" val="2082917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20</a:t>
            </a:fld>
            <a:endParaRPr lang="en-US" altLang="en-US"/>
          </a:p>
        </p:txBody>
      </p:sp>
    </p:spTree>
    <p:extLst>
      <p:ext uri="{BB962C8B-B14F-4D97-AF65-F5344CB8AC3E}">
        <p14:creationId xmlns:p14="http://schemas.microsoft.com/office/powerpoint/2010/main" val="580935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Points:</a:t>
            </a:r>
          </a:p>
          <a:p>
            <a:pPr marL="323720" indent="-323720">
              <a:buFont typeface="Arial" panose="020B0604020202020204" pitchFamily="34" charset="0"/>
              <a:buChar char="•"/>
              <a:defRPr/>
            </a:pPr>
            <a:r>
              <a:rPr lang="en-US" dirty="0"/>
              <a:t>Naloxone is a life-saving medication that can rapidly reverse an overdose from opioids—including heroin, fentanyl, and prescription opioid medications—when given in time.</a:t>
            </a:r>
            <a:endParaRPr lang="en-US" dirty="0">
              <a:cs typeface="Calibri"/>
            </a:endParaRPr>
          </a:p>
          <a:p>
            <a:pPr marL="323720" indent="-323720" eaLnBrk="1" fontAlgn="auto" hangingPunct="1">
              <a:spcAft>
                <a:spcPts val="0"/>
              </a:spcAft>
              <a:buFont typeface="Arial" panose="020B0604020202020204" pitchFamily="34" charset="0"/>
              <a:buChar char="•"/>
              <a:defRPr/>
            </a:pPr>
            <a:r>
              <a:rPr lang="en-US" b="0" i="0" dirty="0">
                <a:solidFill>
                  <a:srgbClr val="474747"/>
                </a:solidFill>
                <a:effectLst/>
                <a:latin typeface="Open Sans"/>
                <a:ea typeface="Open Sans"/>
                <a:cs typeface="Open Sans"/>
              </a:rPr>
              <a:t>According to the National Institute on Drug Abuse, “Naloxone can quickly restore normal breathing to a person if their breathing has slowed or stopped because of an opioid overdose. Naloxone only works in the body for 30 to 90 minutes. It is possible for a person to still experience the effects of an overdose after naloxone wears off or need multiple doses if a potent opioid is in a person’s system.”</a:t>
            </a:r>
          </a:p>
          <a:p>
            <a:pPr marL="323720" indent="-323720" eaLnBrk="1" fontAlgn="auto" hangingPunct="1">
              <a:spcAft>
                <a:spcPts val="0"/>
              </a:spcAft>
              <a:buFont typeface="Arial" panose="020B0604020202020204" pitchFamily="34" charset="0"/>
              <a:buChar char="•"/>
              <a:defRPr/>
            </a:pPr>
            <a:r>
              <a:rPr lang="en-US" dirty="0">
                <a:solidFill>
                  <a:srgbClr val="000000"/>
                </a:solidFill>
              </a:rPr>
              <a:t>There are 2 forms of naloxone that anyone can use without medical training or authorization--a </a:t>
            </a:r>
            <a:r>
              <a:rPr lang="en-US" b="1" dirty="0">
                <a:solidFill>
                  <a:srgbClr val="000000"/>
                </a:solidFill>
              </a:rPr>
              <a:t>nasal spray </a:t>
            </a:r>
            <a:r>
              <a:rPr lang="en-US" dirty="0">
                <a:solidFill>
                  <a:srgbClr val="000000"/>
                </a:solidFill>
              </a:rPr>
              <a:t>and </a:t>
            </a:r>
            <a:r>
              <a:rPr lang="en-US" b="1" dirty="0">
                <a:solidFill>
                  <a:srgbClr val="000000"/>
                </a:solidFill>
              </a:rPr>
              <a:t>injectable. </a:t>
            </a:r>
            <a:endParaRPr lang="en-US" b="1" dirty="0">
              <a:solidFill>
                <a:srgbClr val="000000"/>
              </a:solidFill>
              <a:ea typeface="Calibri"/>
              <a:cs typeface="Calibri"/>
            </a:endParaRPr>
          </a:p>
          <a:p>
            <a:pPr marL="786178" lvl="1" indent="-323720" eaLnBrk="1" fontAlgn="auto" hangingPunct="1">
              <a:spcAft>
                <a:spcPts val="0"/>
              </a:spcAft>
              <a:buFont typeface="Arial" panose="020B0604020202020204" pitchFamily="34" charset="0"/>
              <a:buChar char="•"/>
              <a:defRPr/>
            </a:pPr>
            <a:r>
              <a:rPr lang="en-US" b="0" i="0" dirty="0">
                <a:solidFill>
                  <a:srgbClr val="474747"/>
                </a:solidFill>
                <a:effectLst/>
                <a:latin typeface="Open Sans"/>
                <a:ea typeface="Open Sans"/>
                <a:cs typeface="Open Sans"/>
              </a:rPr>
              <a:t>Injectable brands of naloxone are typically drawn up from a vial, though one brand offers a prefilled syringe. Naloxone is usually injected into muscle.</a:t>
            </a:r>
          </a:p>
          <a:p>
            <a:pPr marL="323720" indent="-323720" defTabSz="462458" eaLnBrk="1" fontAlgn="auto" hangingPunct="1">
              <a:spcAft>
                <a:spcPts val="0"/>
              </a:spcAft>
              <a:buFont typeface="Arial" panose="020B0604020202020204" pitchFamily="34" charset="0"/>
              <a:buChar char="•"/>
              <a:defRPr/>
            </a:pPr>
            <a:r>
              <a:rPr lang="en-US" dirty="0">
                <a:solidFill>
                  <a:srgbClr val="333333"/>
                </a:solidFill>
                <a:latin typeface="Georgia"/>
              </a:rPr>
              <a:t>Naloxone is available in all 50 states</a:t>
            </a:r>
            <a:endParaRPr lang="en-US" dirty="0">
              <a:latin typeface="Georgia"/>
            </a:endParaRPr>
          </a:p>
          <a:p>
            <a:pPr marL="323720" indent="-323720" eaLnBrk="1" fontAlgn="auto" hangingPunct="1">
              <a:spcAft>
                <a:spcPts val="0"/>
              </a:spcAft>
              <a:buFont typeface="Arial" panose="020B0604020202020204" pitchFamily="34" charset="0"/>
              <a:buChar char="•"/>
              <a:defRPr/>
            </a:pPr>
            <a:r>
              <a:rPr lang="en-US" b="0" i="0" dirty="0">
                <a:solidFill>
                  <a:srgbClr val="333333"/>
                </a:solidFill>
                <a:effectLst/>
                <a:latin typeface="Georgia"/>
              </a:rPr>
              <a:t>In 2023, the U.S. Food and Drug Administration approved NARCAN, 4 milligram (mg) naloxone hydrochloride nasal spray for over-the-counter (OTC), nonprescription, use.</a:t>
            </a:r>
          </a:p>
          <a:p>
            <a:pPr marL="786178" lvl="1" indent="-323720" defTabSz="924916" eaLnBrk="1" fontAlgn="auto" hangingPunct="1">
              <a:spcAft>
                <a:spcPts val="0"/>
              </a:spcAft>
              <a:buFont typeface="Arial" panose="020B0604020202020204" pitchFamily="34" charset="0"/>
              <a:buChar char="•"/>
              <a:defRPr/>
            </a:pPr>
            <a:r>
              <a:rPr lang="en-US" b="0" i="0" dirty="0">
                <a:solidFill>
                  <a:srgbClr val="333333"/>
                </a:solidFill>
                <a:effectLst/>
                <a:latin typeface="Georgia"/>
              </a:rPr>
              <a:t>Note </a:t>
            </a:r>
            <a:r>
              <a:rPr lang="en-US" dirty="0"/>
              <a:t>that NARCAN is not the only formulation and brand name for naloxone; however, many people incorrectly still refer to all naloxone products as “NARCAN.”</a:t>
            </a:r>
            <a:endParaRPr lang="en-US" b="0" i="0" dirty="0">
              <a:solidFill>
                <a:srgbClr val="333333"/>
              </a:solidFill>
              <a:effectLst/>
              <a:latin typeface="Georgia" panose="02040502050405020303" pitchFamily="18" charset="0"/>
            </a:endParaRPr>
          </a:p>
          <a:p>
            <a:pPr marL="323720" indent="-323720" eaLnBrk="1" fontAlgn="auto" hangingPunct="1">
              <a:spcAft>
                <a:spcPts val="0"/>
              </a:spcAft>
              <a:buFont typeface="Arial" panose="020B0604020202020204" pitchFamily="34" charset="0"/>
              <a:buChar char="•"/>
              <a:defRPr/>
            </a:pPr>
            <a:r>
              <a:rPr lang="en-US" dirty="0">
                <a:solidFill>
                  <a:srgbClr val="333333"/>
                </a:solidFill>
                <a:latin typeface="Georgia"/>
              </a:rPr>
              <a:t>Anyone can administer naloxone; no formal training is required. Instructions for use are included with each dose in the packaging, and should be followed for proper administration. </a:t>
            </a:r>
            <a:endParaRPr lang="en-US" dirty="0">
              <a:solidFill>
                <a:srgbClr val="333333"/>
              </a:solidFill>
              <a:latin typeface="Georgia" panose="02040502050405020303" pitchFamily="18" charset="0"/>
            </a:endParaRPr>
          </a:p>
          <a:p>
            <a:endParaRPr lang="en-US" dirty="0"/>
          </a:p>
          <a:p>
            <a:r>
              <a:rPr lang="en-US" dirty="0"/>
              <a:t>Content sources:</a:t>
            </a:r>
            <a:endParaRPr lang="en-US" dirty="0">
              <a:ea typeface="Calibri"/>
              <a:cs typeface="Calibri"/>
            </a:endParaRPr>
          </a:p>
          <a:p>
            <a:pPr marL="289036" indent="-289036" defTabSz="462458">
              <a:buFont typeface="Arial"/>
              <a:buChar char="•"/>
              <a:defRPr/>
            </a:pPr>
            <a:r>
              <a:rPr lang="en-US" dirty="0"/>
              <a:t>https://www.cdc.gov/stopoverdose/naloxone/index.html</a:t>
            </a:r>
            <a:endParaRPr lang="en-US" dirty="0">
              <a:ea typeface="Calibri"/>
              <a:cs typeface="Calibri"/>
            </a:endParaRPr>
          </a:p>
          <a:p>
            <a:pPr marL="289036" indent="-289036">
              <a:buFont typeface="Arial"/>
              <a:buChar char="•"/>
            </a:pPr>
            <a:r>
              <a:rPr lang="en-US" dirty="0"/>
              <a:t>https://www.fda.gov/news-events/press-announcements/fda-approves-first-over-counter-naloxone-nasal-spray</a:t>
            </a:r>
            <a:endParaRPr lang="en-US" dirty="0">
              <a:ea typeface="Calibri"/>
              <a:cs typeface="Calibri"/>
            </a:endParaRPr>
          </a:p>
          <a:p>
            <a:pPr marL="289036" indent="-289036">
              <a:buFont typeface="Arial"/>
              <a:buChar char="•"/>
            </a:pPr>
            <a:r>
              <a:rPr lang="en-US" dirty="0"/>
              <a:t>https://nida.nih.gov/publications/drugfacts/naloxone</a:t>
            </a:r>
            <a:endParaRPr lang="en-US" dirty="0">
              <a:ea typeface="Calibri"/>
              <a:cs typeface="Calibri"/>
            </a:endParaRPr>
          </a:p>
          <a:p>
            <a:endParaRPr lang="en-US" dirty="0"/>
          </a:p>
          <a:p>
            <a:r>
              <a:rPr lang="en-US" dirty="0"/>
              <a:t>Graphic source: </a:t>
            </a:r>
            <a:endParaRPr lang="en-US" dirty="0">
              <a:ea typeface="Calibri"/>
              <a:cs typeface="Calibri"/>
            </a:endParaRPr>
          </a:p>
          <a:p>
            <a:pPr marL="289036" indent="-289036">
              <a:buFont typeface="Arial"/>
              <a:buChar char="•"/>
            </a:pPr>
            <a:r>
              <a:rPr lang="en-US" dirty="0"/>
              <a:t>https://www.cdc.gov/stopoverdose/naloxone/index.html</a:t>
            </a:r>
            <a:endParaRPr lang="en-US" dirty="0">
              <a:ea typeface="Calibri"/>
              <a:cs typeface="Calibri"/>
            </a:endParaRPr>
          </a:p>
        </p:txBody>
      </p:sp>
      <p:sp>
        <p:nvSpPr>
          <p:cNvPr id="4" name="Slide Number Placeholder 3"/>
          <p:cNvSpPr>
            <a:spLocks noGrp="1"/>
          </p:cNvSpPr>
          <p:nvPr>
            <p:ph type="sldNum" sz="quarter" idx="5"/>
          </p:nvPr>
        </p:nvSpPr>
        <p:spPr/>
        <p:txBody>
          <a:bodyPr/>
          <a:lstStyle/>
          <a:p>
            <a:pPr>
              <a:defRPr/>
            </a:pPr>
            <a:fld id="{E562852F-A689-4D63-90B6-C9BD9D325071}" type="slidenum">
              <a:rPr lang="en-US" altLang="en-US" smtClean="0"/>
              <a:pPr>
                <a:defRPr/>
              </a:pPr>
              <a:t>21</a:t>
            </a:fld>
            <a:endParaRPr lang="en-US" altLang="en-US"/>
          </a:p>
        </p:txBody>
      </p:sp>
    </p:spTree>
    <p:extLst>
      <p:ext uri="{BB962C8B-B14F-4D97-AF65-F5344CB8AC3E}">
        <p14:creationId xmlns:p14="http://schemas.microsoft.com/office/powerpoint/2010/main" val="843305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solidFill>
                  <a:srgbClr val="D13438"/>
                </a:solidFill>
                <a:latin typeface="Calibri" panose="020F0502020204030204" pitchFamily="34" charset="0"/>
              </a:rPr>
              <a:t>Discussion Points:</a:t>
            </a:r>
          </a:p>
          <a:p>
            <a:pPr marL="173422" indent="-173422" defTabSz="924916">
              <a:buFont typeface="Arial" panose="020B0604020202020204" pitchFamily="34" charset="0"/>
              <a:buChar char="•"/>
              <a:defRPr/>
            </a:pPr>
            <a:r>
              <a:rPr lang="en-US" dirty="0"/>
              <a:t>Naloxone is the first line treatment for opioid overdose </a:t>
            </a:r>
          </a:p>
          <a:p>
            <a:pPr marL="173422" indent="-173422" defTabSz="924916">
              <a:buFont typeface="Arial" panose="020B0604020202020204" pitchFamily="34" charset="0"/>
              <a:buChar char="•"/>
              <a:defRPr/>
            </a:pPr>
            <a:r>
              <a:rPr lang="en-US" dirty="0"/>
              <a:t>Parents &amp; school administrators should not be concerned about adverse health effects of naloxone</a:t>
            </a:r>
            <a:endParaRPr lang="en-US" dirty="0">
              <a:cs typeface="Calibri"/>
            </a:endParaRPr>
          </a:p>
          <a:p>
            <a:pPr marL="635879" lvl="1" indent="-173422" defTabSz="924916">
              <a:buFont typeface="Arial" panose="020B0604020202020204" pitchFamily="34" charset="0"/>
              <a:buChar char="•"/>
              <a:defRPr/>
            </a:pPr>
            <a:r>
              <a:rPr lang="en-US" dirty="0">
                <a:cs typeface="Calibri"/>
              </a:rPr>
              <a:t>The risk of death from an opioid overdose is much greater than the risk of adverse health effects from naloxone.</a:t>
            </a:r>
          </a:p>
          <a:p>
            <a:pPr marL="635879" lvl="1" indent="-173422" defTabSz="924916">
              <a:buFont typeface="Arial" panose="020B0604020202020204" pitchFamily="34" charset="0"/>
              <a:buChar char="•"/>
              <a:defRPr/>
            </a:pPr>
            <a:r>
              <a:rPr lang="en-US" dirty="0"/>
              <a:t>If the person has not overdosed on an opioid, naloxone has no effect on the body! </a:t>
            </a:r>
            <a:endParaRPr lang="en-US" dirty="0">
              <a:cs typeface="Calibri"/>
            </a:endParaRPr>
          </a:p>
          <a:p>
            <a:pPr marL="173422" indent="-173422">
              <a:buFont typeface="Arial" panose="020B0604020202020204" pitchFamily="34" charset="0"/>
              <a:buChar char="•"/>
            </a:pPr>
            <a:r>
              <a:rPr lang="en-US" dirty="0">
                <a:cs typeface="Calibri"/>
              </a:rPr>
              <a:t>Naloxone should always be given in suspected cases of overdose with tranquilizers, benzodiazepines, or stimulants because they are frequently combined with opioids; however, naloxone will only reverse the effects of opioid overdose. </a:t>
            </a:r>
          </a:p>
          <a:p>
            <a:pPr marL="635879" lvl="1" indent="-173422">
              <a:buFont typeface="Arial" panose="020B0604020202020204" pitchFamily="34" charset="0"/>
              <a:buChar char="•"/>
            </a:pPr>
            <a:r>
              <a:rPr lang="en-US" dirty="0">
                <a:cs typeface="Calibri"/>
              </a:rPr>
              <a:t>It’s important to note that xylazine has been linked more and more to opioid overdose deaths as people are consuming it – knowingly or unknowingly—when it is added to illicit opioids. It is recommended to administer naloxone to reverse the effects of the opioid, though the effects from xylazine on breathing will not be reversed by naloxone.</a:t>
            </a:r>
            <a:endParaRPr lang="en-US" dirty="0"/>
          </a:p>
          <a:p>
            <a:endParaRPr lang="en-US" u="none" dirty="0">
              <a:solidFill>
                <a:schemeClr val="tx1"/>
              </a:solidFill>
            </a:endParaRPr>
          </a:p>
          <a:p>
            <a:r>
              <a:rPr lang="en-US" u="none" dirty="0"/>
              <a:t>Content Sources*: </a:t>
            </a:r>
          </a:p>
          <a:p>
            <a:pPr marL="173422" indent="-173422">
              <a:buFont typeface="Arial" panose="020B0604020202020204" pitchFamily="34" charset="0"/>
              <a:buChar char="•"/>
            </a:pPr>
            <a:r>
              <a:rPr lang="en-US" u="none" dirty="0"/>
              <a:t>https://www.cdc.gov/stopoverdose/naloxone/index.html; primary: https://store.samhsa.gov/sites/default/files/d7/priv/sma18-4742.pdf</a:t>
            </a:r>
          </a:p>
          <a:p>
            <a:pPr marL="173422" indent="-173422">
              <a:buFont typeface="Arial" panose="020B0604020202020204" pitchFamily="34" charset="0"/>
              <a:buChar char="•"/>
            </a:pPr>
            <a:r>
              <a:rPr lang="en-US" u="none" dirty="0"/>
              <a:t>https://nida.nih.gov/publications/drugfacts/naloxone </a:t>
            </a:r>
          </a:p>
          <a:p>
            <a:pPr marL="173422" indent="-173422">
              <a:buFont typeface="Arial" panose="020B0604020202020204" pitchFamily="34" charset="0"/>
              <a:buChar char="•"/>
            </a:pPr>
            <a:r>
              <a:rPr lang="en-US" u="none" dirty="0"/>
              <a:t>https://www.fda.gov/drugs/drug-safety-and-availability/fda-alerts-health-care-professionals-risks-patients-exposed-xylazine-illicit-drugs</a:t>
            </a:r>
          </a:p>
          <a:p>
            <a:pPr marL="173422" indent="-173422">
              <a:buFont typeface="Arial" panose="020B0604020202020204" pitchFamily="34" charset="0"/>
              <a:buChar char="•"/>
            </a:pPr>
            <a:r>
              <a:rPr lang="en-US" u="none" dirty="0"/>
              <a:t>https://nida.nih.gov/research-topics/xylazine</a:t>
            </a:r>
          </a:p>
          <a:p>
            <a:pPr defTabSz="924916">
              <a:defRPr/>
            </a:pPr>
            <a:r>
              <a:rPr lang="en-US" dirty="0"/>
              <a:t>*Reminder for NASN—please cite original sources, as appropriate </a:t>
            </a:r>
            <a:endParaRPr lang="en-US" u="none" dirty="0">
              <a:hlinkClick r:id="rId3">
                <a:extLst>
                  <a:ext uri="{A12FA001-AC4F-418D-AE19-62706E023703}">
                    <ahyp:hlinkClr xmlns:ahyp="http://schemas.microsoft.com/office/drawing/2018/hyperlinkcolor" val="tx"/>
                  </a:ext>
                </a:extLst>
              </a:hlinkClick>
            </a:endParaRPr>
          </a:p>
          <a:p>
            <a:pPr defTabSz="924916">
              <a:defRPr/>
            </a:pPr>
            <a:endParaRPr lang="en-US" u="none" dirty="0">
              <a:hlinkClick r:id="rId3">
                <a:extLst>
                  <a:ext uri="{A12FA001-AC4F-418D-AE19-62706E023703}">
                    <ahyp:hlinkClr xmlns:ahyp="http://schemas.microsoft.com/office/drawing/2018/hyperlinkcolor" val="tx"/>
                  </a:ext>
                </a:extLst>
              </a:hlinkClick>
            </a:endParaRPr>
          </a:p>
          <a:p>
            <a:pPr defTabSz="924916">
              <a:defRPr/>
            </a:pPr>
            <a:r>
              <a:rPr lang="en-US" dirty="0">
                <a:hlinkClick r:id="rId3">
                  <a:extLst>
                    <a:ext uri="{A12FA001-AC4F-418D-AE19-62706E023703}">
                      <ahyp:hlinkClr xmlns:ahyp="http://schemas.microsoft.com/office/drawing/2018/hyperlinkcolor" val="tx"/>
                    </a:ext>
                  </a:extLst>
                </a:hlinkClick>
              </a:rPr>
              <a:t>Image Source:</a:t>
            </a:r>
          </a:p>
          <a:p>
            <a:pPr marL="173422" indent="-173422" defTabSz="924916">
              <a:buFont typeface="Arial" panose="020B0604020202020204" pitchFamily="34" charset="0"/>
              <a:buChar char="•"/>
              <a:defRPr/>
            </a:pPr>
            <a:r>
              <a:rPr lang="en-US" dirty="0">
                <a:hlinkClick r:id="rId3">
                  <a:extLst>
                    <a:ext uri="{A12FA001-AC4F-418D-AE19-62706E023703}">
                      <ahyp:hlinkClr xmlns:ahyp="http://schemas.microsoft.com/office/drawing/2018/hyperlinkcolor" val="tx"/>
                    </a:ext>
                  </a:extLst>
                </a:hlinkClick>
              </a:rPr>
              <a:t>https://www.cdc.gov/stopoverdose/naloxone/index.html</a:t>
            </a:r>
            <a:endParaRPr lang="en-US" dirty="0"/>
          </a:p>
          <a:p>
            <a:endParaRPr lang="en-US" u="none" dirty="0"/>
          </a:p>
          <a:p>
            <a:endParaRPr lang="en-US" u="none" dirty="0"/>
          </a:p>
        </p:txBody>
      </p:sp>
      <p:sp>
        <p:nvSpPr>
          <p:cNvPr id="4" name="Slide Number Placeholder 3"/>
          <p:cNvSpPr>
            <a:spLocks noGrp="1"/>
          </p:cNvSpPr>
          <p:nvPr>
            <p:ph type="sldNum" sz="quarter" idx="5"/>
          </p:nvPr>
        </p:nvSpPr>
        <p:spPr/>
        <p:txBody>
          <a:bodyPr/>
          <a:lstStyle/>
          <a:p>
            <a:pPr defTabSz="924916">
              <a:defRPr/>
            </a:pPr>
            <a:fld id="{E562852F-A689-4D63-90B6-C9BD9D325071}" type="slidenum">
              <a:rPr lang="en-US" altLang="en-US">
                <a:solidFill>
                  <a:prstClr val="black"/>
                </a:solidFill>
              </a:rPr>
              <a:pPr defTabSz="924916">
                <a:defRPr/>
              </a:pPr>
              <a:t>22</a:t>
            </a:fld>
            <a:endParaRPr lang="en-US" altLang="en-US">
              <a:solidFill>
                <a:prstClr val="black"/>
              </a:solidFill>
            </a:endParaRPr>
          </a:p>
        </p:txBody>
      </p:sp>
    </p:spTree>
    <p:extLst>
      <p:ext uri="{BB962C8B-B14F-4D97-AF65-F5344CB8AC3E}">
        <p14:creationId xmlns:p14="http://schemas.microsoft.com/office/powerpoint/2010/main" val="2842709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latin typeface="Calibri" panose="020F0502020204030204" pitchFamily="34" charset="0"/>
              </a:rPr>
              <a:t>Discussion Points:</a:t>
            </a:r>
          </a:p>
          <a:p>
            <a:pPr marL="173422" indent="-173422" defTabSz="924916">
              <a:buFont typeface="Arial" panose="020B0604020202020204" pitchFamily="34" charset="0"/>
              <a:buChar char="•"/>
              <a:defRPr/>
            </a:pPr>
            <a:r>
              <a:rPr lang="en-US" dirty="0"/>
              <a:t>It should be administered IMMEDIATELY</a:t>
            </a:r>
            <a:endParaRPr lang="en-US" dirty="0">
              <a:cs typeface="Calibri"/>
            </a:endParaRPr>
          </a:p>
          <a:p>
            <a:pPr marL="173422" indent="-173422" defTabSz="924916">
              <a:buFont typeface="Arial" panose="020B0604020202020204" pitchFamily="34" charset="0"/>
              <a:buChar char="•"/>
              <a:defRPr/>
            </a:pPr>
            <a:r>
              <a:rPr lang="en-US" dirty="0"/>
              <a:t>After administering naloxone, the responder should stay with the person until emergency help arrives or for at least four hours to make sure their breathing returns to normal.</a:t>
            </a:r>
            <a:endParaRPr lang="en-US" dirty="0">
              <a:cs typeface="Calibri"/>
            </a:endParaRPr>
          </a:p>
          <a:p>
            <a:endParaRPr lang="en-US" u="none" dirty="0">
              <a:solidFill>
                <a:schemeClr val="tx1"/>
              </a:solidFill>
            </a:endParaRPr>
          </a:p>
          <a:p>
            <a:r>
              <a:rPr lang="en-US" u="none" dirty="0"/>
              <a:t>Content Sources*: </a:t>
            </a:r>
          </a:p>
          <a:p>
            <a:pPr marL="173422" indent="-173422">
              <a:buFont typeface="Arial" panose="020B0604020202020204" pitchFamily="34" charset="0"/>
              <a:buChar char="•"/>
            </a:pPr>
            <a:r>
              <a:rPr lang="en-US" u="none" dirty="0"/>
              <a:t>https://www.cdc.gov/stopoverdose/naloxone/index.html; primary: https://store.samhsa.gov/sites/default/files/d7/priv/sma18-4742.pdf</a:t>
            </a:r>
          </a:p>
          <a:p>
            <a:pPr defTabSz="924916">
              <a:defRPr/>
            </a:pPr>
            <a:r>
              <a:rPr lang="en-US" dirty="0"/>
              <a:t>*Reminder for NASN—please cite original sources, as appropriate </a:t>
            </a:r>
            <a:endParaRPr lang="en-US" u="none" dirty="0"/>
          </a:p>
          <a:p>
            <a:pPr defTabSz="924916">
              <a:defRPr/>
            </a:pPr>
            <a:endParaRPr lang="en-US" u="none" dirty="0"/>
          </a:p>
          <a:p>
            <a:r>
              <a:rPr lang="en-US" u="none" dirty="0"/>
              <a:t>Image Source:</a:t>
            </a:r>
          </a:p>
          <a:p>
            <a:pPr marL="173422" indent="-173422">
              <a:buFont typeface="Arial" panose="020B0604020202020204" pitchFamily="34" charset="0"/>
              <a:buChar char="•"/>
            </a:pPr>
            <a:r>
              <a:rPr lang="en-US" u="none" dirty="0"/>
              <a:t>https://www.cdc.gov/stopoverdose/naloxone/index.html</a:t>
            </a:r>
          </a:p>
          <a:p>
            <a:endParaRPr lang="en-US" u="none" dirty="0"/>
          </a:p>
        </p:txBody>
      </p:sp>
      <p:sp>
        <p:nvSpPr>
          <p:cNvPr id="4" name="Slide Number Placeholder 3"/>
          <p:cNvSpPr>
            <a:spLocks noGrp="1"/>
          </p:cNvSpPr>
          <p:nvPr>
            <p:ph type="sldNum" sz="quarter" idx="5"/>
          </p:nvPr>
        </p:nvSpPr>
        <p:spPr/>
        <p:txBody>
          <a:bodyPr/>
          <a:lstStyle/>
          <a:p>
            <a:pPr defTabSz="924916">
              <a:defRPr/>
            </a:pPr>
            <a:fld id="{E562852F-A689-4D63-90B6-C9BD9D325071}" type="slidenum">
              <a:rPr lang="en-US" altLang="en-US">
                <a:solidFill>
                  <a:prstClr val="black"/>
                </a:solidFill>
              </a:rPr>
              <a:pPr defTabSz="924916">
                <a:defRPr/>
              </a:pPr>
              <a:t>23</a:t>
            </a:fld>
            <a:endParaRPr lang="en-US" altLang="en-US">
              <a:solidFill>
                <a:prstClr val="black"/>
              </a:solidFill>
            </a:endParaRPr>
          </a:p>
        </p:txBody>
      </p:sp>
    </p:spTree>
    <p:extLst>
      <p:ext uri="{BB962C8B-B14F-4D97-AF65-F5344CB8AC3E}">
        <p14:creationId xmlns:p14="http://schemas.microsoft.com/office/powerpoint/2010/main" val="4059759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sources:</a:t>
            </a:r>
          </a:p>
          <a:p>
            <a:endParaRPr lang="en-US" dirty="0"/>
          </a:p>
          <a:p>
            <a:r>
              <a:rPr lang="en-US" dirty="0"/>
              <a:t>1. Jones, J. D., et al. “No </a:t>
            </a:r>
            <a:r>
              <a:rPr lang="en-US" dirty="0" err="1"/>
              <a:t>Evidenceof</a:t>
            </a:r>
            <a:r>
              <a:rPr lang="en-US" dirty="0"/>
              <a:t> Compensatory Drug Use Risk Behavior among Heroin Users after Receiving Take-Home Naloxone.” Addictive Behaviors, vol. 71, 2017, pp. 104–106.</a:t>
            </a:r>
          </a:p>
          <a:p>
            <a:r>
              <a:rPr lang="en-US" dirty="0"/>
              <a:t>2. Wagner, K. D., et al. “</a:t>
            </a:r>
            <a:r>
              <a:rPr lang="en-US" dirty="0" err="1"/>
              <a:t>Evaluationof</a:t>
            </a:r>
            <a:r>
              <a:rPr lang="en-US" dirty="0"/>
              <a:t> an Overdose </a:t>
            </a:r>
            <a:r>
              <a:rPr lang="en-US" dirty="0" err="1"/>
              <a:t>Preventionand</a:t>
            </a:r>
            <a:r>
              <a:rPr lang="en-US" dirty="0"/>
              <a:t> Response Training </a:t>
            </a:r>
            <a:r>
              <a:rPr lang="en-US" dirty="0" err="1"/>
              <a:t>Programme</a:t>
            </a:r>
            <a:r>
              <a:rPr lang="en-US" dirty="0"/>
              <a:t> for Injection Drug Users </a:t>
            </a:r>
            <a:r>
              <a:rPr lang="en-US" dirty="0" err="1"/>
              <a:t>inthe</a:t>
            </a:r>
            <a:r>
              <a:rPr lang="en-US" dirty="0"/>
              <a:t> Skid Row </a:t>
            </a:r>
            <a:r>
              <a:rPr lang="en-US" dirty="0" err="1"/>
              <a:t>Areaof</a:t>
            </a:r>
            <a:r>
              <a:rPr lang="en-US" dirty="0"/>
              <a:t> Los Angeles, CA.” International Journal</a:t>
            </a:r>
          </a:p>
          <a:p>
            <a:r>
              <a:rPr lang="en-US" dirty="0"/>
              <a:t>of Drug Policy, vol. 21,no. 3, 2010, pp. 186–193.</a:t>
            </a:r>
          </a:p>
          <a:p>
            <a:r>
              <a:rPr lang="en-US" dirty="0"/>
              <a:t>3. </a:t>
            </a:r>
            <a:r>
              <a:rPr lang="en-US" dirty="0" err="1"/>
              <a:t>Bazazi</a:t>
            </a:r>
            <a:r>
              <a:rPr lang="en-US" dirty="0"/>
              <a:t>, A.R. et al. “Preventing Opiate Overdose Deaths: Examining Objections to Take-Home Naloxone” Journal of Health Care for the Poor and Underserved, vol. 21,no. 4, 2010.</a:t>
            </a:r>
          </a:p>
          <a:p>
            <a:r>
              <a:rPr lang="en-US" dirty="0"/>
              <a:t>https://www.cdc.gov/stopoverdose/naloxone/index.html</a:t>
            </a:r>
          </a:p>
          <a:p>
            <a:r>
              <a:rPr lang="en-US" dirty="0"/>
              <a:t>https://www.cdc.gov/stopoverdose/naloxone/faq.html#addictive</a:t>
            </a:r>
          </a:p>
          <a:p>
            <a:endParaRPr lang="en-US" dirty="0"/>
          </a:p>
          <a:p>
            <a:r>
              <a:rPr lang="en-US" dirty="0"/>
              <a:t> </a:t>
            </a: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24</a:t>
            </a:fld>
            <a:endParaRPr lang="en-US" altLang="en-US"/>
          </a:p>
        </p:txBody>
      </p:sp>
    </p:spTree>
    <p:extLst>
      <p:ext uri="{BB962C8B-B14F-4D97-AF65-F5344CB8AC3E}">
        <p14:creationId xmlns:p14="http://schemas.microsoft.com/office/powerpoint/2010/main" val="1461276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Discussion Point:</a:t>
            </a:r>
          </a:p>
          <a:p>
            <a:pPr marL="173422" indent="-173422">
              <a:buFont typeface="Arial" panose="020B0604020202020204" pitchFamily="34" charset="0"/>
              <a:buChar char="•"/>
            </a:pPr>
            <a:r>
              <a:rPr lang="en-US" i="0" dirty="0"/>
              <a:t>In this section, we will cover the necessary steps to respond to an opioid overdose. Remember to follow the five Rs – recognize, respond, reverse, respirations, and refer. </a:t>
            </a:r>
          </a:p>
          <a:p>
            <a:endParaRPr lang="en-US" i="0" dirty="0"/>
          </a:p>
          <a:p>
            <a:r>
              <a:rPr lang="en-US" i="0" dirty="0"/>
              <a:t>Note</a:t>
            </a:r>
            <a:r>
              <a:rPr lang="en-US" dirty="0"/>
              <a:t>:</a:t>
            </a:r>
            <a:r>
              <a:rPr lang="en-US" i="0" dirty="0"/>
              <a:t> The steps to responding to an overdose are also explained in detail in the Naloxone Administration Protocol found in the NASN Naloxone toolkit. </a:t>
            </a: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25</a:t>
            </a:fld>
            <a:endParaRPr lang="en-US" altLang="en-US"/>
          </a:p>
        </p:txBody>
      </p:sp>
    </p:spTree>
    <p:extLst>
      <p:ext uri="{BB962C8B-B14F-4D97-AF65-F5344CB8AC3E}">
        <p14:creationId xmlns:p14="http://schemas.microsoft.com/office/powerpoint/2010/main" val="2588913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Discussion Point: </a:t>
            </a:r>
          </a:p>
          <a:p>
            <a:pPr marL="173422" indent="-173422">
              <a:buFont typeface="Arial" panose="020B0604020202020204" pitchFamily="34" charset="0"/>
              <a:buChar char="•"/>
            </a:pPr>
            <a:r>
              <a:rPr lang="en-US">
                <a:cs typeface="Calibri"/>
              </a:rPr>
              <a:t>The first step is to RECOGNIZE the signs to determine the proper response. </a:t>
            </a:r>
          </a:p>
        </p:txBody>
      </p:sp>
      <p:sp>
        <p:nvSpPr>
          <p:cNvPr id="4" name="Slide Number Placeholder 3"/>
          <p:cNvSpPr>
            <a:spLocks noGrp="1"/>
          </p:cNvSpPr>
          <p:nvPr>
            <p:ph type="sldNum" sz="quarter" idx="5"/>
          </p:nvPr>
        </p:nvSpPr>
        <p:spPr/>
        <p:txBody>
          <a:bodyPr/>
          <a:lstStyle/>
          <a:p>
            <a:pPr defTabSz="462458">
              <a:defRPr/>
            </a:pPr>
            <a:fld id="{71D8D04A-80AB-4183-A142-7BC4CCE30AFE}" type="slidenum">
              <a:rPr lang="en-US" altLang="en-US">
                <a:solidFill>
                  <a:prstClr val="black"/>
                </a:solidFill>
              </a:rPr>
              <a:pPr defTabSz="462458">
                <a:defRPr/>
              </a:pPr>
              <a:t>26</a:t>
            </a:fld>
            <a:endParaRPr lang="en-US" altLang="en-US">
              <a:solidFill>
                <a:prstClr val="black"/>
              </a:solidFill>
            </a:endParaRPr>
          </a:p>
        </p:txBody>
      </p:sp>
    </p:spTree>
    <p:extLst>
      <p:ext uri="{BB962C8B-B14F-4D97-AF65-F5344CB8AC3E}">
        <p14:creationId xmlns:p14="http://schemas.microsoft.com/office/powerpoint/2010/main" val="226257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dirty="0"/>
              <a:t>Discussion Point: </a:t>
            </a:r>
          </a:p>
          <a:p>
            <a:pPr marL="173422" indent="-173422">
              <a:spcBef>
                <a:spcPts val="0"/>
              </a:spcBef>
              <a:spcAft>
                <a:spcPts val="0"/>
              </a:spcAft>
              <a:buFont typeface="Arial" panose="020B0604020202020204" pitchFamily="34" charset="0"/>
              <a:buChar char="•"/>
            </a:pPr>
            <a:r>
              <a:rPr lang="en-US" dirty="0"/>
              <a:t>Observe individual for signs and symptoms of opioid poisoning, including:  </a:t>
            </a:r>
          </a:p>
          <a:p>
            <a:pPr marL="635879" lvl="1" indent="-173422">
              <a:spcBef>
                <a:spcPts val="0"/>
              </a:spcBef>
              <a:spcAft>
                <a:spcPts val="0"/>
              </a:spcAft>
              <a:buFont typeface="Arial,Sans-Serif"/>
              <a:buChar char="•"/>
            </a:pPr>
            <a:r>
              <a:rPr lang="en-US" dirty="0"/>
              <a:t>Respiratory depression evidenced by slow respirations or no breathing (apnea) </a:t>
            </a:r>
            <a:endParaRPr lang="en-US" dirty="0">
              <a:cs typeface="Calibri"/>
            </a:endParaRPr>
          </a:p>
          <a:p>
            <a:pPr marL="635879" lvl="1" indent="-173422">
              <a:spcBef>
                <a:spcPts val="0"/>
              </a:spcBef>
              <a:spcAft>
                <a:spcPts val="0"/>
              </a:spcAft>
              <a:buFont typeface="Arial,Sans-Serif"/>
              <a:buChar char="•"/>
            </a:pPr>
            <a:r>
              <a:rPr lang="en-US" dirty="0"/>
              <a:t>Loss of consciousness or unresponsiveness to stimuli (such as calling name, shaking, sternal rub) </a:t>
            </a:r>
          </a:p>
          <a:p>
            <a:pPr marL="635879" lvl="1" indent="-173422">
              <a:spcBef>
                <a:spcPts val="0"/>
              </a:spcBef>
              <a:spcAft>
                <a:spcPts val="0"/>
              </a:spcAft>
              <a:buFont typeface="Arial,Sans-Serif"/>
              <a:buChar char="•"/>
            </a:pPr>
            <a:r>
              <a:rPr lang="en-US" dirty="0">
                <a:cs typeface="+mn-cs"/>
              </a:rPr>
              <a:t>Other signs and symptoms may include:</a:t>
            </a:r>
          </a:p>
          <a:p>
            <a:pPr marL="1098337" lvl="2" indent="-173422">
              <a:spcBef>
                <a:spcPts val="0"/>
              </a:spcBef>
              <a:spcAft>
                <a:spcPts val="0"/>
              </a:spcAft>
              <a:buFont typeface="Arial,Sans-Serif"/>
              <a:buChar char="•"/>
            </a:pPr>
            <a:r>
              <a:rPr lang="en-US" dirty="0">
                <a:cs typeface="+mn-cs"/>
              </a:rPr>
              <a:t>Small constricted or pinpoint pupils </a:t>
            </a:r>
          </a:p>
          <a:p>
            <a:pPr marL="1098337" lvl="2" indent="-173422">
              <a:spcBef>
                <a:spcPts val="0"/>
              </a:spcBef>
              <a:spcAft>
                <a:spcPts val="0"/>
              </a:spcAft>
              <a:buFont typeface="Arial,Sans-Serif"/>
              <a:buChar char="•"/>
            </a:pPr>
            <a:r>
              <a:rPr lang="en-US" dirty="0">
                <a:cs typeface="+mn-cs"/>
              </a:rPr>
              <a:t>Choking or gurgling sounds</a:t>
            </a:r>
          </a:p>
          <a:p>
            <a:pPr marL="1098337" lvl="2" indent="-173422">
              <a:spcBef>
                <a:spcPts val="0"/>
              </a:spcBef>
              <a:spcAft>
                <a:spcPts val="0"/>
              </a:spcAft>
              <a:buFont typeface="Arial,Sans-Serif"/>
              <a:buChar char="•"/>
            </a:pPr>
            <a:r>
              <a:rPr lang="en-US" dirty="0">
                <a:cs typeface="+mn-cs"/>
              </a:rPr>
              <a:t>Limp body </a:t>
            </a:r>
          </a:p>
          <a:p>
            <a:pPr marL="1098337" lvl="2" indent="-173422">
              <a:spcBef>
                <a:spcPts val="0"/>
              </a:spcBef>
              <a:spcAft>
                <a:spcPts val="0"/>
              </a:spcAft>
              <a:buFont typeface="Arial,Sans-Serif"/>
              <a:buChar char="•"/>
            </a:pPr>
            <a:r>
              <a:rPr lang="en-US" dirty="0">
                <a:cs typeface="+mn-cs"/>
              </a:rPr>
              <a:t>Pale, blue, or cold skin</a:t>
            </a:r>
          </a:p>
          <a:p>
            <a:endParaRPr lang="en-US" dirty="0"/>
          </a:p>
          <a:p>
            <a:r>
              <a:rPr lang="en-US" dirty="0"/>
              <a:t>Content source: </a:t>
            </a:r>
            <a:r>
              <a:rPr lang="en-US" dirty="0">
                <a:hlinkClick r:id="rId3"/>
              </a:rPr>
              <a:t>https://www.cdc.gov/drugoverdose/pdf/patients/Preventing-an-Opioid-Overdose-Tip-Card-a.pdf</a:t>
            </a: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27</a:t>
            </a:fld>
            <a:endParaRPr lang="en-US" altLang="en-US"/>
          </a:p>
        </p:txBody>
      </p:sp>
    </p:spTree>
    <p:extLst>
      <p:ext uri="{BB962C8B-B14F-4D97-AF65-F5344CB8AC3E}">
        <p14:creationId xmlns:p14="http://schemas.microsoft.com/office/powerpoint/2010/main" val="3925050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a:cs typeface="Calibri"/>
              </a:rPr>
              <a:t>Discussion Point: </a:t>
            </a:r>
          </a:p>
          <a:p>
            <a:pPr marL="173422" indent="-173422" defTabSz="924916">
              <a:buFont typeface="Arial" panose="020B0604020202020204" pitchFamily="34" charset="0"/>
              <a:buChar char="•"/>
              <a:defRPr/>
            </a:pPr>
            <a:r>
              <a:rPr lang="en-US" b="0">
                <a:cs typeface="Calibri"/>
              </a:rPr>
              <a:t>Once you’ve identified the signs of an overdose, you must </a:t>
            </a:r>
            <a:r>
              <a:rPr lang="en-US">
                <a:cs typeface="Calibri"/>
              </a:rPr>
              <a:t>RESPOND immediately.</a:t>
            </a: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28</a:t>
            </a:fld>
            <a:endParaRPr lang="en-US" altLang="en-US"/>
          </a:p>
        </p:txBody>
      </p:sp>
    </p:spTree>
    <p:extLst>
      <p:ext uri="{BB962C8B-B14F-4D97-AF65-F5344CB8AC3E}">
        <p14:creationId xmlns:p14="http://schemas.microsoft.com/office/powerpoint/2010/main" val="2827692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Points: </a:t>
            </a:r>
          </a:p>
          <a:p>
            <a:pPr marL="173422" indent="-173422">
              <a:buFont typeface="Arial" panose="020B0604020202020204" pitchFamily="34" charset="0"/>
              <a:buChar char="•"/>
            </a:pPr>
            <a:r>
              <a:rPr lang="en-US" dirty="0"/>
              <a:t>An essential step is to get someone with medical expertise to see the person as soon as possible. If no emergency medical services (EMS) or other trained personnel is on the scene, activate the 911 emergency system immediately. All you have to say is “Someone is unresponsive and not breathing.” </a:t>
            </a:r>
          </a:p>
          <a:p>
            <a:pPr marL="635879" lvl="1" indent="-173422" defTabSz="924916">
              <a:buFont typeface="Arial" panose="020B0604020202020204" pitchFamily="34" charset="0"/>
              <a:buChar char="•"/>
              <a:defRPr/>
            </a:pPr>
            <a:r>
              <a:rPr lang="en-US" dirty="0"/>
              <a:t>Be sure to give a specific address and/or description of your location. </a:t>
            </a:r>
          </a:p>
          <a:p>
            <a:pPr marL="173422" indent="-173422" defTabSz="924916">
              <a:buFont typeface="Arial" panose="020B0604020202020204" pitchFamily="34" charset="0"/>
              <a:buChar char="•"/>
              <a:defRPr/>
            </a:pPr>
            <a:r>
              <a:rPr lang="en-US" dirty="0"/>
              <a:t>After calling 911, follow the dispatcher’s instructions. </a:t>
            </a:r>
          </a:p>
          <a:p>
            <a:pPr marL="173422" indent="-173422" defTabSz="924916">
              <a:buFont typeface="Arial" panose="020B0604020202020204" pitchFamily="34" charset="0"/>
              <a:buChar char="•"/>
              <a:defRPr/>
            </a:pPr>
            <a:endParaRPr lang="en-US" dirty="0">
              <a:cs typeface="+mn-cs"/>
            </a:endParaRPr>
          </a:p>
          <a:p>
            <a:r>
              <a:rPr lang="en-US" dirty="0">
                <a:cs typeface="Calibri"/>
              </a:rPr>
              <a:t>Content source:</a:t>
            </a:r>
          </a:p>
          <a:p>
            <a:pPr defTabSz="924916">
              <a:defRPr/>
            </a:pPr>
            <a:r>
              <a:rPr lang="en-US" dirty="0">
                <a:cs typeface="Calibri"/>
              </a:rPr>
              <a:t>https://store.samhsa.gov/sites/default/files/d7/priv/sma18-4742.pdf</a:t>
            </a: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a:pPr>
                <a:defRPr/>
              </a:pPr>
              <a:t>29</a:t>
            </a:fld>
            <a:endParaRPr lang="en-US" altLang="en-US"/>
          </a:p>
        </p:txBody>
      </p:sp>
    </p:spTree>
    <p:extLst>
      <p:ext uri="{BB962C8B-B14F-4D97-AF65-F5344CB8AC3E}">
        <p14:creationId xmlns:p14="http://schemas.microsoft.com/office/powerpoint/2010/main" val="350140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3</a:t>
            </a:fld>
            <a:endParaRPr lang="en-US" altLang="en-US"/>
          </a:p>
        </p:txBody>
      </p:sp>
    </p:spTree>
    <p:extLst>
      <p:ext uri="{BB962C8B-B14F-4D97-AF65-F5344CB8AC3E}">
        <p14:creationId xmlns:p14="http://schemas.microsoft.com/office/powerpoint/2010/main" val="2318386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Discussion Points:</a:t>
            </a:r>
          </a:p>
          <a:p>
            <a:pPr marL="173422" indent="-173422">
              <a:buFont typeface="Arial" panose="020B0604020202020204" pitchFamily="34" charset="0"/>
              <a:buChar char="•"/>
            </a:pPr>
            <a:r>
              <a:rPr lang="en-US">
                <a:cs typeface="Calibri"/>
              </a:rPr>
              <a:t>After recognizing an overdose and calling 911, it is time to use naloxone to REVERSE the opioid overdose. </a:t>
            </a:r>
            <a:endParaRPr lang="en-US">
              <a:ea typeface="Calibri"/>
              <a:cs typeface="Calibri"/>
            </a:endParaRPr>
          </a:p>
          <a:p>
            <a:pPr marL="173422" indent="-173422" eaLnBrk="1" hangingPunct="1">
              <a:spcBef>
                <a:spcPct val="0"/>
              </a:spcBef>
              <a:buFont typeface="Arial" panose="020B0604020202020204" pitchFamily="34" charset="0"/>
              <a:buChar char="•"/>
            </a:pPr>
            <a:r>
              <a:rPr lang="en-US"/>
              <a:t>If more than one responder is present, one person can begin rescue breathing while the other responder administers naloxone, but naloxone administration should be the priority. </a:t>
            </a:r>
            <a:r>
              <a:rPr lang="en-US" altLang="en-US"/>
              <a:t>We’ll discuss how to perform rescue breathing in the next section.</a:t>
            </a:r>
            <a:endParaRPr lang="en-US" altLang="en-US">
              <a:ea typeface="Calibri"/>
              <a:cs typeface="Calibri"/>
            </a:endParaRPr>
          </a:p>
          <a:p>
            <a:pPr marL="173422" indent="-173422">
              <a:spcBef>
                <a:spcPts val="0"/>
              </a:spcBef>
              <a:spcAft>
                <a:spcPts val="0"/>
              </a:spcAft>
              <a:buFont typeface="Arial"/>
              <a:buChar char="•"/>
            </a:pPr>
            <a:r>
              <a:rPr lang="en-US"/>
              <a:t>If you are alone and need to leave the person to go get the naloxone kit, place the person in the recovery position (on their side). We’ll show you what the recovery position looks like in a few slides.</a:t>
            </a:r>
            <a:endParaRPr lang="en-US">
              <a:cs typeface="Calibri"/>
            </a:endParaRPr>
          </a:p>
          <a:p>
            <a:pPr marL="173422" indent="-173422">
              <a:buFont typeface="Arial" panose="020B0604020202020204" pitchFamily="34" charset="0"/>
              <a:buChar char="•"/>
            </a:pPr>
            <a:r>
              <a:rPr lang="en-US">
                <a:cs typeface="Calibri"/>
              </a:rPr>
              <a:t>In this section, we’ll go over what the naloxone looks like, and how to administer it. Be sure to always follow all packaging instructions that come with the naloxone formulation you use. </a:t>
            </a:r>
            <a:endParaRPr lang="en-US">
              <a:ea typeface="Calibri"/>
              <a:cs typeface="Calibri"/>
            </a:endParaRPr>
          </a:p>
          <a:p>
            <a:endParaRPr lang="en-US" i="1">
              <a:cs typeface="Calibri"/>
            </a:endParaRPr>
          </a:p>
          <a:p>
            <a:r>
              <a:rPr lang="en-US" i="0">
                <a:cs typeface="Calibri"/>
              </a:rPr>
              <a:t>Note: The following slides contain information on select brands and formulations of naloxone. You may consider keeping only the slide(s) that are relevant to what your school will have, and deleting those that are not relevant to your school. Or, you may present them all for the learner’s reference.</a:t>
            </a:r>
            <a:r>
              <a:rPr lang="en-US">
                <a:cs typeface="Calibri"/>
              </a:rPr>
              <a:t> </a:t>
            </a:r>
            <a:endParaRPr lang="en-US" i="0">
              <a:cs typeface="Calibri"/>
            </a:endParaRPr>
          </a:p>
        </p:txBody>
      </p:sp>
      <p:sp>
        <p:nvSpPr>
          <p:cNvPr id="4" name="Slide Number Placeholder 3"/>
          <p:cNvSpPr>
            <a:spLocks noGrp="1"/>
          </p:cNvSpPr>
          <p:nvPr>
            <p:ph type="sldNum" sz="quarter" idx="5"/>
          </p:nvPr>
        </p:nvSpPr>
        <p:spPr/>
        <p:txBody>
          <a:bodyPr/>
          <a:lstStyle/>
          <a:p>
            <a:pPr defTabSz="462458">
              <a:defRPr/>
            </a:pPr>
            <a:fld id="{71D8D04A-80AB-4183-A142-7BC4CCE30AFE}" type="slidenum">
              <a:rPr lang="en-US" altLang="en-US">
                <a:solidFill>
                  <a:prstClr val="black"/>
                </a:solidFill>
              </a:rPr>
              <a:pPr defTabSz="462458">
                <a:defRPr/>
              </a:pPr>
              <a:t>30</a:t>
            </a:fld>
            <a:endParaRPr lang="en-US" altLang="en-US">
              <a:solidFill>
                <a:prstClr val="black"/>
              </a:solidFill>
            </a:endParaRPr>
          </a:p>
        </p:txBody>
      </p:sp>
    </p:spTree>
    <p:extLst>
      <p:ext uri="{BB962C8B-B14F-4D97-AF65-F5344CB8AC3E}">
        <p14:creationId xmlns:p14="http://schemas.microsoft.com/office/powerpoint/2010/main" val="3416439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BA3BF8E-649F-BBB2-6484-80020A807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E7C55A2-E876-5A92-07B5-46DD5EC9EA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Discussion Points:</a:t>
            </a:r>
          </a:p>
          <a:p>
            <a:pPr marL="173422" indent="-173422" eaLnBrk="1" hangingPunct="1">
              <a:spcBef>
                <a:spcPct val="0"/>
              </a:spcBef>
              <a:buFont typeface="Arial" panose="020B0604020202020204" pitchFamily="34" charset="0"/>
              <a:buChar char="•"/>
            </a:pPr>
            <a:r>
              <a:rPr lang="en-US" altLang="en-US" b="0" dirty="0"/>
              <a:t>This video from CDC highlights how to use nasal naloxone.</a:t>
            </a:r>
            <a:endParaRPr lang="en-US" altLang="en-US" b="0" dirty="0">
              <a:ea typeface="Calibri"/>
              <a:cs typeface="Calibri"/>
            </a:endParaRPr>
          </a:p>
          <a:p>
            <a:pPr marL="173422" indent="-173422" eaLnBrk="1" hangingPunct="1">
              <a:spcBef>
                <a:spcPct val="0"/>
              </a:spcBef>
              <a:buFont typeface="Arial" panose="020B0604020202020204" pitchFamily="34" charset="0"/>
              <a:buChar char="•"/>
            </a:pPr>
            <a:r>
              <a:rPr lang="en-US" altLang="en-US" b="0" dirty="0"/>
              <a:t>Many of the formulations you may use will have similar instructions, though it’s important to follow manufacturer’s instructions when using naloxone.</a:t>
            </a:r>
            <a:endParaRPr lang="en-US" altLang="en-US" b="0" dirty="0">
              <a:ea typeface="Calibri"/>
              <a:cs typeface="Calibri"/>
            </a:endParaRPr>
          </a:p>
          <a:p>
            <a:pPr marL="173422" indent="-173422" eaLnBrk="1" hangingPunct="1">
              <a:spcBef>
                <a:spcPct val="0"/>
              </a:spcBef>
              <a:buFont typeface="Arial" panose="020B0604020202020204" pitchFamily="34" charset="0"/>
              <a:buChar char="•"/>
            </a:pPr>
            <a:r>
              <a:rPr lang="en-US" altLang="en-US" b="0" dirty="0"/>
              <a:t>In the next few slides, we will discuss how to administer the [presenter: insert which formulations you will discuss: generic naloxone, </a:t>
            </a:r>
            <a:r>
              <a:rPr lang="en-US" altLang="en-US" dirty="0"/>
              <a:t>NARCAN</a:t>
            </a:r>
            <a:r>
              <a:rPr lang="en-US" altLang="en-US" b="0" dirty="0"/>
              <a:t>, </a:t>
            </a:r>
            <a:r>
              <a:rPr lang="en-US" altLang="en-US" b="0" dirty="0" err="1"/>
              <a:t>Kloxxado</a:t>
            </a:r>
            <a:r>
              <a:rPr lang="en-US" altLang="en-US" b="0" dirty="0"/>
              <a:t>] nasal spray(s).</a:t>
            </a:r>
            <a:endParaRPr lang="en-US" altLang="en-US" b="0" dirty="0">
              <a:ea typeface="Calibri"/>
              <a:cs typeface="Calibri"/>
            </a:endParaRPr>
          </a:p>
          <a:p>
            <a:pPr defTabSz="924916" eaLnBrk="1" hangingPunct="1">
              <a:spcBef>
                <a:spcPct val="0"/>
              </a:spcBef>
              <a:defRPr/>
            </a:pPr>
            <a:endParaRPr lang="en-US" altLang="en-US" b="0" dirty="0"/>
          </a:p>
          <a:p>
            <a:pPr eaLnBrk="1" hangingPunct="1">
              <a:spcBef>
                <a:spcPct val="0"/>
              </a:spcBef>
              <a:defRPr/>
            </a:pPr>
            <a:r>
              <a:rPr lang="en-US" altLang="en-US" b="0" i="0" dirty="0"/>
              <a:t>Note:</a:t>
            </a:r>
            <a:r>
              <a:rPr lang="en-US" altLang="en-US" b="0" dirty="0"/>
              <a:t> the graphic on this slide hyperlinks to the video: https://youtu.be/odlFtGNjmMQ. You may also embed the video on the slide to facilitate your presentation. Customize the third bullet point accordingly.</a:t>
            </a:r>
            <a:r>
              <a:rPr lang="en-US" altLang="en-US" dirty="0"/>
              <a:t> </a:t>
            </a:r>
            <a:endParaRPr lang="en-US" altLang="en-US" b="0" dirty="0">
              <a:ea typeface="Calibri"/>
              <a:cs typeface="Calibri"/>
            </a:endParaRPr>
          </a:p>
          <a:p>
            <a:pPr eaLnBrk="1" hangingPunct="1">
              <a:spcBef>
                <a:spcPct val="0"/>
              </a:spcBef>
            </a:pPr>
            <a:endParaRPr lang="en-US" altLang="en-US" b="0" dirty="0"/>
          </a:p>
          <a:p>
            <a:pPr eaLnBrk="1" hangingPunct="1">
              <a:spcBef>
                <a:spcPct val="0"/>
              </a:spcBef>
            </a:pPr>
            <a:r>
              <a:rPr lang="en-US" altLang="en-US" b="0" dirty="0"/>
              <a:t>Content and graphic (screenshot) source: https://www.cdc.gov/stopoverdose/naloxone/index.html</a:t>
            </a:r>
            <a:endParaRPr lang="en-US" altLang="en-US" b="0" dirty="0">
              <a:ea typeface="Calibri"/>
              <a:cs typeface="Calibri"/>
            </a:endParaRPr>
          </a:p>
          <a:p>
            <a:pPr eaLnBrk="1" hangingPunct="1">
              <a:spcBef>
                <a:spcPct val="0"/>
              </a:spcBef>
            </a:pPr>
            <a:endParaRPr lang="en-US" altLang="en-US" b="0" dirty="0"/>
          </a:p>
        </p:txBody>
      </p:sp>
      <p:sp>
        <p:nvSpPr>
          <p:cNvPr id="36868" name="Slide Number Placeholder 3">
            <a:extLst>
              <a:ext uri="{FF2B5EF4-FFF2-40B4-BE49-F238E27FC236}">
                <a16:creationId xmlns:a16="http://schemas.microsoft.com/office/drawing/2014/main" id="{4E2D1C8F-5B2B-19F3-2698-0F593DBCCA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494" indent="-289036">
              <a:defRPr>
                <a:solidFill>
                  <a:schemeClr val="tx1"/>
                </a:solidFill>
                <a:latin typeface="Arial" panose="020B0604020202020204" pitchFamily="34" charset="0"/>
                <a:cs typeface="Arial" panose="020B0604020202020204" pitchFamily="34" charset="0"/>
              </a:defRPr>
            </a:lvl2pPr>
            <a:lvl3pPr marL="1156145" indent="-231229">
              <a:defRPr>
                <a:solidFill>
                  <a:schemeClr val="tx1"/>
                </a:solidFill>
                <a:latin typeface="Arial" panose="020B0604020202020204" pitchFamily="34" charset="0"/>
                <a:cs typeface="Arial" panose="020B0604020202020204" pitchFamily="34" charset="0"/>
              </a:defRPr>
            </a:lvl3pPr>
            <a:lvl4pPr marL="1618602" indent="-231229">
              <a:defRPr>
                <a:solidFill>
                  <a:schemeClr val="tx1"/>
                </a:solidFill>
                <a:latin typeface="Arial" panose="020B0604020202020204" pitchFamily="34" charset="0"/>
                <a:cs typeface="Arial" panose="020B0604020202020204" pitchFamily="34" charset="0"/>
              </a:defRPr>
            </a:lvl4pPr>
            <a:lvl5pPr marL="2081060" indent="-231229">
              <a:defRPr>
                <a:solidFill>
                  <a:schemeClr val="tx1"/>
                </a:solidFill>
                <a:latin typeface="Arial" panose="020B0604020202020204" pitchFamily="34" charset="0"/>
                <a:cs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6CA355-B278-4980-88D3-1C7FDB577919}" type="slidenum">
              <a:rPr lang="en-US" altLang="en-US" smtClean="0">
                <a:latin typeface="Calibri" panose="020F0502020204030204" pitchFamily="34" charset="0"/>
              </a:rPr>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1654830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BA3BF8E-649F-BBB2-6484-80020A807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E7C55A2-E876-5A92-07B5-46DD5EC9EA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Discussion Point:</a:t>
            </a:r>
          </a:p>
          <a:p>
            <a:pPr marL="173422" indent="-173422" eaLnBrk="1" hangingPunct="1">
              <a:spcBef>
                <a:spcPct val="0"/>
              </a:spcBef>
              <a:buFont typeface="Arial" panose="020B0604020202020204" pitchFamily="34" charset="0"/>
              <a:buChar char="•"/>
            </a:pPr>
            <a:r>
              <a:rPr lang="en-US" altLang="en-US"/>
              <a:t>Teva Pharmaceuticals manufactures a generic version of naloxone nasal spray (as pictured). Generic versions are also made by </a:t>
            </a:r>
            <a:r>
              <a:rPr lang="en-US"/>
              <a:t>AMPHASTAR PHARMACEUTICALS INC and PADAGIS ISRAEL PHARMACEUTICALS LTD.</a:t>
            </a:r>
            <a:endParaRPr lang="en-US" altLang="en-US"/>
          </a:p>
          <a:p>
            <a:pPr eaLnBrk="1" hangingPunct="1">
              <a:spcBef>
                <a:spcPct val="0"/>
              </a:spcBef>
              <a:buFont typeface="Arial" panose="020B0604020202020204" pitchFamily="34" charset="0"/>
            </a:pPr>
            <a:endParaRPr lang="en-US" altLang="en-US">
              <a:ea typeface="Calibri"/>
              <a:cs typeface="Calibri"/>
            </a:endParaRPr>
          </a:p>
          <a:p>
            <a:pPr eaLnBrk="1" hangingPunct="1">
              <a:spcBef>
                <a:spcPct val="0"/>
              </a:spcBef>
            </a:pPr>
            <a:r>
              <a:rPr lang="en-US" altLang="en-US"/>
              <a:t>Image </a:t>
            </a:r>
            <a:r>
              <a:rPr lang="en-US" altLang="en-US" b="0"/>
              <a:t>source</a:t>
            </a:r>
            <a:r>
              <a:rPr lang="en-US" altLang="en-US"/>
              <a:t>: Teva </a:t>
            </a:r>
            <a:r>
              <a:rPr lang="en-US" altLang="en-US" err="1"/>
              <a:t>Pharmaceauticals</a:t>
            </a:r>
            <a:r>
              <a:rPr lang="en-US" altLang="en-US"/>
              <a:t>, https://www.tevanaloxone.com/</a:t>
            </a:r>
            <a:endParaRPr lang="en-US" altLang="en-US">
              <a:cs typeface="Calibri"/>
            </a:endParaRPr>
          </a:p>
        </p:txBody>
      </p:sp>
      <p:sp>
        <p:nvSpPr>
          <p:cNvPr id="36868" name="Slide Number Placeholder 3">
            <a:extLst>
              <a:ext uri="{FF2B5EF4-FFF2-40B4-BE49-F238E27FC236}">
                <a16:creationId xmlns:a16="http://schemas.microsoft.com/office/drawing/2014/main" id="{4E2D1C8F-5B2B-19F3-2698-0F593DBCCA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494" indent="-289036">
              <a:defRPr>
                <a:solidFill>
                  <a:schemeClr val="tx1"/>
                </a:solidFill>
                <a:latin typeface="Arial" panose="020B0604020202020204" pitchFamily="34" charset="0"/>
                <a:cs typeface="Arial" panose="020B0604020202020204" pitchFamily="34" charset="0"/>
              </a:defRPr>
            </a:lvl2pPr>
            <a:lvl3pPr marL="1156145" indent="-231229">
              <a:defRPr>
                <a:solidFill>
                  <a:schemeClr val="tx1"/>
                </a:solidFill>
                <a:latin typeface="Arial" panose="020B0604020202020204" pitchFamily="34" charset="0"/>
                <a:cs typeface="Arial" panose="020B0604020202020204" pitchFamily="34" charset="0"/>
              </a:defRPr>
            </a:lvl3pPr>
            <a:lvl4pPr marL="1618602" indent="-231229">
              <a:defRPr>
                <a:solidFill>
                  <a:schemeClr val="tx1"/>
                </a:solidFill>
                <a:latin typeface="Arial" panose="020B0604020202020204" pitchFamily="34" charset="0"/>
                <a:cs typeface="Arial" panose="020B0604020202020204" pitchFamily="34" charset="0"/>
              </a:defRPr>
            </a:lvl4pPr>
            <a:lvl5pPr marL="2081060" indent="-231229">
              <a:defRPr>
                <a:solidFill>
                  <a:schemeClr val="tx1"/>
                </a:solidFill>
                <a:latin typeface="Arial" panose="020B0604020202020204" pitchFamily="34" charset="0"/>
                <a:cs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6CA355-B278-4980-88D3-1C7FDB577919}" type="slidenum">
              <a:rPr lang="en-US" altLang="en-US" smtClean="0">
                <a:latin typeface="Calibri" panose="020F0502020204030204" pitchFamily="34" charset="0"/>
              </a:rPr>
              <a:pPr/>
              <a:t>32</a:t>
            </a:fld>
            <a:endParaRPr lang="en-US" altLang="en-US">
              <a:latin typeface="Calibri" panose="020F0502020204030204" pitchFamily="34" charset="0"/>
            </a:endParaRPr>
          </a:p>
        </p:txBody>
      </p:sp>
    </p:spTree>
    <p:extLst>
      <p:ext uri="{BB962C8B-B14F-4D97-AF65-F5344CB8AC3E}">
        <p14:creationId xmlns:p14="http://schemas.microsoft.com/office/powerpoint/2010/main" val="2369463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Discussion Points:</a:t>
            </a:r>
          </a:p>
          <a:p>
            <a:pPr marL="173422" indent="-173422">
              <a:buFont typeface="Arial" panose="020B0604020202020204" pitchFamily="34" charset="0"/>
              <a:buChar char="•"/>
              <a:defRPr/>
            </a:pPr>
            <a:r>
              <a:rPr lang="en-US"/>
              <a:t>This slide includes instructions for administering the generic naloxone nasal spray made by Teva.</a:t>
            </a:r>
          </a:p>
          <a:p>
            <a:pPr marL="173422" indent="-173422">
              <a:buFont typeface="Arial" panose="020B0604020202020204" pitchFamily="34" charset="0"/>
              <a:buChar char="•"/>
              <a:defRPr/>
            </a:pPr>
            <a:r>
              <a:rPr lang="en-US"/>
              <a:t>The instructions closely mirror those in the video we just watched.</a:t>
            </a:r>
            <a:endParaRPr lang="en-US">
              <a:cs typeface="Calibri"/>
            </a:endParaRPr>
          </a:p>
          <a:p>
            <a:pPr defTabSz="924916">
              <a:defRPr/>
            </a:pPr>
            <a:endParaRPr lang="en-US" i="1">
              <a:cs typeface="Calibri"/>
            </a:endParaRPr>
          </a:p>
          <a:p>
            <a:r>
              <a:rPr lang="en-US"/>
              <a:t>Content source: Teva Pharmaceuticals, https://www.tevanaloxone.com/globalassets/naloxone/pdfs/tg-42721_naloxone-hcl-nasal-spray-quick-start-guide_final.pdf</a:t>
            </a: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33</a:t>
            </a:fld>
            <a:endParaRPr lang="en-US" altLang="en-US"/>
          </a:p>
        </p:txBody>
      </p:sp>
    </p:spTree>
    <p:extLst>
      <p:ext uri="{BB962C8B-B14F-4D97-AF65-F5344CB8AC3E}">
        <p14:creationId xmlns:p14="http://schemas.microsoft.com/office/powerpoint/2010/main" val="1840813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Discussion Point:</a:t>
            </a:r>
          </a:p>
          <a:p>
            <a:pPr marL="173422" indent="-173422" eaLnBrk="1" hangingPunct="1">
              <a:spcBef>
                <a:spcPct val="0"/>
              </a:spcBef>
              <a:buFont typeface="Arial" panose="020B0604020202020204" pitchFamily="34" charset="0"/>
              <a:buChar char="•"/>
            </a:pPr>
            <a:r>
              <a:rPr lang="en-US" altLang="en-US" dirty="0"/>
              <a:t>NARCAN is another form of naloxone nasal spray and likely one of the most recognizable brands.</a:t>
            </a:r>
          </a:p>
          <a:p>
            <a:endParaRPr lang="en-US" dirty="0">
              <a:cs typeface="Calibri"/>
            </a:endParaRPr>
          </a:p>
          <a:p>
            <a:r>
              <a:rPr lang="en-US" dirty="0">
                <a:cs typeface="Calibri"/>
              </a:rPr>
              <a:t>Images source: NIDA Flickr, </a:t>
            </a:r>
            <a:r>
              <a:rPr lang="en-US" dirty="0"/>
              <a:t>https://www.flickr.com/photos/nida-nih/52566291708/in/album-72177720304478612/</a:t>
            </a: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a:pPr>
                <a:defRPr/>
              </a:pPr>
              <a:t>34</a:t>
            </a:fld>
            <a:endParaRPr lang="en-US" altLang="en-US"/>
          </a:p>
        </p:txBody>
      </p:sp>
    </p:spTree>
    <p:extLst>
      <p:ext uri="{BB962C8B-B14F-4D97-AF65-F5344CB8AC3E}">
        <p14:creationId xmlns:p14="http://schemas.microsoft.com/office/powerpoint/2010/main" val="16780149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t>Discussion Points: </a:t>
            </a:r>
          </a:p>
          <a:p>
            <a:pPr marL="173422" indent="-173422" defTabSz="924916">
              <a:buFont typeface="Arial" panose="020B0604020202020204" pitchFamily="34" charset="0"/>
              <a:buChar char="•"/>
              <a:defRPr/>
            </a:pPr>
            <a:r>
              <a:rPr lang="en-US" dirty="0"/>
              <a:t>These are the instructions on how to administer NARCAN nasal spray. </a:t>
            </a:r>
          </a:p>
          <a:p>
            <a:pPr marL="173422" indent="-173422" defTabSz="924916">
              <a:buFont typeface="Arial" panose="020B0604020202020204" pitchFamily="34" charset="0"/>
              <a:buChar char="•"/>
              <a:defRPr/>
            </a:pPr>
            <a:r>
              <a:rPr lang="en-US" dirty="0"/>
              <a:t>The instructions for use align with those presented in the video a few slides back.</a:t>
            </a:r>
          </a:p>
          <a:p>
            <a:pPr marL="173422" indent="-173422" defTabSz="924916">
              <a:buFont typeface="Arial" panose="020B0604020202020204" pitchFamily="34" charset="0"/>
              <a:buChar char="•"/>
              <a:defRPr/>
            </a:pPr>
            <a:endParaRPr lang="en-US" dirty="0">
              <a:cs typeface="Calibri"/>
            </a:endParaRPr>
          </a:p>
          <a:p>
            <a:pPr defTabSz="924916">
              <a:defRPr/>
            </a:pPr>
            <a:r>
              <a:rPr lang="en-US" dirty="0">
                <a:cs typeface="Calibri"/>
              </a:rPr>
              <a:t>Notes: A training video from NARCAN is available at: https://www.youtube.com/watch?v=KEOq6fUWNtA. This may also be used to support training school staff on use of NARCAN.</a:t>
            </a:r>
          </a:p>
          <a:p>
            <a:pPr defTabSz="924916">
              <a:defRPr/>
            </a:pPr>
            <a:endParaRPr lang="en-US" dirty="0"/>
          </a:p>
          <a:p>
            <a:r>
              <a:rPr lang="en-US" dirty="0"/>
              <a:t>Graphic source: https://www.narcan.com/wp-content/uploads/2021/10/Gen2-Instructions-For-Use.pdf</a:t>
            </a:r>
            <a:endParaRPr lang="en-US" dirty="0">
              <a:cs typeface="Calibri"/>
            </a:endParaRPr>
          </a:p>
          <a:p>
            <a:endParaRPr lang="en-US" altLang="en-US" dirty="0">
              <a:cs typeface="Calibri"/>
            </a:endParaRPr>
          </a:p>
          <a:p>
            <a:endParaRPr lang="en-US" altLang="en-US" dirty="0">
              <a:cs typeface="Calibri"/>
            </a:endParaRPr>
          </a:p>
        </p:txBody>
      </p:sp>
      <p:sp>
        <p:nvSpPr>
          <p:cNvPr id="4" name="Slide Number Placeholder 3"/>
          <p:cNvSpPr>
            <a:spLocks noGrp="1"/>
          </p:cNvSpPr>
          <p:nvPr>
            <p:ph type="sldNum" sz="quarter" idx="5"/>
          </p:nvPr>
        </p:nvSpPr>
        <p:spPr/>
        <p:txBody>
          <a:bodyPr/>
          <a:lstStyle/>
          <a:p>
            <a:pPr defTabSz="462458">
              <a:defRPr/>
            </a:pPr>
            <a:fld id="{71D8D04A-80AB-4183-A142-7BC4CCE30AFE}" type="slidenum">
              <a:rPr lang="en-US" altLang="en-US">
                <a:solidFill>
                  <a:prstClr val="black"/>
                </a:solidFill>
              </a:rPr>
              <a:pPr defTabSz="462458">
                <a:defRPr/>
              </a:pPr>
              <a:t>35</a:t>
            </a:fld>
            <a:endParaRPr lang="en-US" altLang="en-US">
              <a:solidFill>
                <a:prstClr val="black"/>
              </a:solidFill>
            </a:endParaRPr>
          </a:p>
        </p:txBody>
      </p:sp>
    </p:spTree>
    <p:extLst>
      <p:ext uri="{BB962C8B-B14F-4D97-AF65-F5344CB8AC3E}">
        <p14:creationId xmlns:p14="http://schemas.microsoft.com/office/powerpoint/2010/main" val="3105436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D0DF9C8-7AE8-3BEE-FA9D-0C5156796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4C172F7-CA50-1034-1492-05F79E12A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Discussion Point:</a:t>
            </a:r>
          </a:p>
          <a:p>
            <a:pPr marL="173422" indent="-173422" eaLnBrk="1" hangingPunct="1">
              <a:spcBef>
                <a:spcPct val="0"/>
              </a:spcBef>
              <a:buFont typeface="Arial" panose="020B0604020202020204" pitchFamily="34" charset="0"/>
              <a:buChar char="•"/>
            </a:pPr>
            <a:r>
              <a:rPr lang="en-US" altLang="en-US" err="1"/>
              <a:t>Kloxxado</a:t>
            </a:r>
            <a:r>
              <a:rPr lang="en-US" altLang="en-US"/>
              <a:t> is another naloxone nasal spray brand.</a:t>
            </a:r>
          </a:p>
          <a:p>
            <a:pPr eaLnBrk="1" hangingPunct="1">
              <a:spcBef>
                <a:spcPct val="0"/>
              </a:spcBef>
            </a:pPr>
            <a:endParaRPr lang="en-US" altLang="en-US"/>
          </a:p>
          <a:p>
            <a:pPr eaLnBrk="1" hangingPunct="1">
              <a:spcBef>
                <a:spcPct val="0"/>
              </a:spcBef>
            </a:pPr>
            <a:r>
              <a:rPr lang="en-US" altLang="en-US"/>
              <a:t>Photo source: </a:t>
            </a:r>
            <a:r>
              <a:rPr lang="en-US" b="0" i="0" err="1">
                <a:solidFill>
                  <a:srgbClr val="212934"/>
                </a:solidFill>
                <a:effectLst/>
                <a:latin typeface="Fira Sans" panose="020B0503050000020004" pitchFamily="34" charset="0"/>
              </a:rPr>
              <a:t>Hikma</a:t>
            </a:r>
            <a:r>
              <a:rPr lang="en-US" b="0" i="0">
                <a:solidFill>
                  <a:srgbClr val="212934"/>
                </a:solidFill>
                <a:effectLst/>
                <a:latin typeface="Fira Sans" panose="020B0503050000020004" pitchFamily="34" charset="0"/>
              </a:rPr>
              <a:t> Pharmaceuticals, </a:t>
            </a:r>
            <a:r>
              <a:rPr lang="en-US" altLang="en-US"/>
              <a:t>https://kloxxado.com/what-is-kloxxado/</a:t>
            </a:r>
            <a:endParaRPr lang="en-US" altLang="en-US">
              <a:cs typeface="Calibri"/>
            </a:endParaRPr>
          </a:p>
        </p:txBody>
      </p:sp>
      <p:sp>
        <p:nvSpPr>
          <p:cNvPr id="38916" name="Slide Number Placeholder 3">
            <a:extLst>
              <a:ext uri="{FF2B5EF4-FFF2-40B4-BE49-F238E27FC236}">
                <a16:creationId xmlns:a16="http://schemas.microsoft.com/office/drawing/2014/main" id="{23FE22F1-958B-2D8B-64A2-4438E27450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494" indent="-289036">
              <a:defRPr>
                <a:solidFill>
                  <a:schemeClr val="tx1"/>
                </a:solidFill>
                <a:latin typeface="Arial" panose="020B0604020202020204" pitchFamily="34" charset="0"/>
                <a:cs typeface="Arial" panose="020B0604020202020204" pitchFamily="34" charset="0"/>
              </a:defRPr>
            </a:lvl2pPr>
            <a:lvl3pPr marL="1156145" indent="-231229">
              <a:defRPr>
                <a:solidFill>
                  <a:schemeClr val="tx1"/>
                </a:solidFill>
                <a:latin typeface="Arial" panose="020B0604020202020204" pitchFamily="34" charset="0"/>
                <a:cs typeface="Arial" panose="020B0604020202020204" pitchFamily="34" charset="0"/>
              </a:defRPr>
            </a:lvl3pPr>
            <a:lvl4pPr marL="1618602" indent="-231229">
              <a:defRPr>
                <a:solidFill>
                  <a:schemeClr val="tx1"/>
                </a:solidFill>
                <a:latin typeface="Arial" panose="020B0604020202020204" pitchFamily="34" charset="0"/>
                <a:cs typeface="Arial" panose="020B0604020202020204" pitchFamily="34" charset="0"/>
              </a:defRPr>
            </a:lvl4pPr>
            <a:lvl5pPr marL="2081060" indent="-231229">
              <a:defRPr>
                <a:solidFill>
                  <a:schemeClr val="tx1"/>
                </a:solidFill>
                <a:latin typeface="Arial" panose="020B0604020202020204" pitchFamily="34" charset="0"/>
                <a:cs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FCC612-BA02-4368-BCA1-0B077FF028DF}" type="slidenum">
              <a:rPr lang="en-US" altLang="en-US" smtClean="0">
                <a:latin typeface="Calibri" panose="020F0502020204030204" pitchFamily="34" charset="0"/>
              </a:rPr>
              <a:pPr/>
              <a:t>36</a:t>
            </a:fld>
            <a:endParaRPr lang="en-US" altLang="en-US">
              <a:latin typeface="Calibri" panose="020F0502020204030204" pitchFamily="34" charset="0"/>
            </a:endParaRPr>
          </a:p>
        </p:txBody>
      </p:sp>
    </p:spTree>
    <p:extLst>
      <p:ext uri="{BB962C8B-B14F-4D97-AF65-F5344CB8AC3E}">
        <p14:creationId xmlns:p14="http://schemas.microsoft.com/office/powerpoint/2010/main" val="3110640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Discussion Points: </a:t>
            </a:r>
          </a:p>
          <a:p>
            <a:pPr marL="173422" indent="-173422">
              <a:buFont typeface="Arial" panose="020B0604020202020204" pitchFamily="34" charset="0"/>
              <a:buChar char="•"/>
            </a:pPr>
            <a:r>
              <a:rPr lang="en-US"/>
              <a:t>These are the instructions on how to administer </a:t>
            </a:r>
            <a:r>
              <a:rPr lang="en-US" err="1"/>
              <a:t>Kloxxado</a:t>
            </a:r>
            <a:r>
              <a:rPr lang="en-US"/>
              <a:t> nasal spray. </a:t>
            </a:r>
            <a:endParaRPr lang="en-US">
              <a:ea typeface="Calibri"/>
              <a:cs typeface="Calibri"/>
            </a:endParaRPr>
          </a:p>
          <a:p>
            <a:pPr marL="173422" indent="-173422">
              <a:buFont typeface="Arial" panose="020B0604020202020204" pitchFamily="34" charset="0"/>
              <a:buChar char="•"/>
            </a:pPr>
            <a:r>
              <a:rPr lang="en-US"/>
              <a:t>The instructions for use are the same as those presented in the video on how to use naloxone nasal spray.</a:t>
            </a:r>
            <a:endParaRPr lang="en-US">
              <a:ea typeface="Calibri"/>
              <a:cs typeface="Calibri"/>
            </a:endParaRPr>
          </a:p>
          <a:p>
            <a:endParaRPr lang="en-US"/>
          </a:p>
          <a:p>
            <a:r>
              <a:rPr lang="en-US"/>
              <a:t>Graphic source: </a:t>
            </a:r>
            <a:r>
              <a:rPr lang="en-US" b="0" i="0">
                <a:solidFill>
                  <a:srgbClr val="212934"/>
                </a:solidFill>
                <a:effectLst/>
                <a:latin typeface="Fira Sans"/>
              </a:rPr>
              <a:t> </a:t>
            </a:r>
            <a:r>
              <a:rPr lang="en-US"/>
              <a:t>https://kloxxado.com/how-to-use/</a:t>
            </a:r>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37</a:t>
            </a:fld>
            <a:endParaRPr lang="en-US" altLang="en-US"/>
          </a:p>
        </p:txBody>
      </p:sp>
    </p:spTree>
    <p:extLst>
      <p:ext uri="{BB962C8B-B14F-4D97-AF65-F5344CB8AC3E}">
        <p14:creationId xmlns:p14="http://schemas.microsoft.com/office/powerpoint/2010/main" val="1391801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BA3BF8E-649F-BBB2-6484-80020A807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E7C55A2-E876-5A92-07B5-46DD5EC9EA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Discussion Points:</a:t>
            </a:r>
          </a:p>
          <a:p>
            <a:pPr marL="173422" indent="-173422" eaLnBrk="1" hangingPunct="1">
              <a:spcBef>
                <a:spcPct val="0"/>
              </a:spcBef>
              <a:buFont typeface="Arial" panose="020B0604020202020204" pitchFamily="34" charset="0"/>
              <a:buChar char="•"/>
            </a:pPr>
            <a:r>
              <a:rPr lang="en-US" altLang="en-US" b="0"/>
              <a:t>This video from CDC highlights how to use injectable naloxone.</a:t>
            </a:r>
          </a:p>
          <a:p>
            <a:pPr marL="173422" indent="-173422" eaLnBrk="1" hangingPunct="1">
              <a:spcBef>
                <a:spcPct val="0"/>
              </a:spcBef>
              <a:buFont typeface="Arial" panose="020B0604020202020204" pitchFamily="34" charset="0"/>
              <a:buChar char="•"/>
            </a:pPr>
            <a:r>
              <a:rPr lang="en-US" altLang="en-US" b="0"/>
              <a:t>In the next few slides, we will discuss how to administer the [presenter: insert which formulations you will discuss: generic naloxone, </a:t>
            </a:r>
            <a:r>
              <a:rPr lang="en-US" altLang="en-US" b="0" err="1"/>
              <a:t>Zimhi</a:t>
            </a:r>
            <a:r>
              <a:rPr lang="en-US" altLang="en-US" b="0"/>
              <a:t>] injectable(s).</a:t>
            </a:r>
          </a:p>
          <a:p>
            <a:pPr defTabSz="924916" eaLnBrk="1" hangingPunct="1">
              <a:spcBef>
                <a:spcPct val="0"/>
              </a:spcBef>
              <a:defRPr/>
            </a:pPr>
            <a:endParaRPr lang="en-US" altLang="en-US" b="0"/>
          </a:p>
          <a:p>
            <a:pPr defTabSz="924916" eaLnBrk="1" hangingPunct="1">
              <a:spcBef>
                <a:spcPct val="0"/>
              </a:spcBef>
              <a:defRPr/>
            </a:pPr>
            <a:r>
              <a:rPr lang="en-US" altLang="en-US" b="0" i="0"/>
              <a:t>Notes:</a:t>
            </a:r>
          </a:p>
          <a:p>
            <a:pPr marL="173422" indent="-173422" defTabSz="924916" eaLnBrk="1" hangingPunct="1">
              <a:spcBef>
                <a:spcPct val="0"/>
              </a:spcBef>
              <a:buFont typeface="Arial" panose="020B0604020202020204" pitchFamily="34" charset="0"/>
              <a:buChar char="•"/>
              <a:defRPr/>
            </a:pPr>
            <a:r>
              <a:rPr lang="en-US" altLang="en-US" b="0" i="0"/>
              <a:t>T</a:t>
            </a:r>
            <a:r>
              <a:rPr lang="en-US" altLang="en-US" b="0"/>
              <a:t>he graphic (screenshot) on this slide hyperlinks to the video: https://youtu.be/zvVLygabkNA. </a:t>
            </a:r>
          </a:p>
          <a:p>
            <a:pPr marL="173422" indent="-173422" defTabSz="924916" eaLnBrk="1" hangingPunct="1">
              <a:spcBef>
                <a:spcPct val="0"/>
              </a:spcBef>
              <a:buFont typeface="Arial" panose="020B0604020202020204" pitchFamily="34" charset="0"/>
              <a:buChar char="•"/>
              <a:defRPr/>
            </a:pPr>
            <a:r>
              <a:rPr lang="en-US" altLang="en-US" b="0"/>
              <a:t>You may also embed the video on the slide to facilitate your presentation. </a:t>
            </a:r>
          </a:p>
          <a:p>
            <a:pPr marL="173422" indent="-173422" defTabSz="924916" eaLnBrk="1" hangingPunct="1">
              <a:spcBef>
                <a:spcPct val="0"/>
              </a:spcBef>
              <a:buFont typeface="Arial" panose="020B0604020202020204" pitchFamily="34" charset="0"/>
              <a:buChar char="•"/>
              <a:defRPr/>
            </a:pPr>
            <a:r>
              <a:rPr lang="en-US" altLang="en-US" b="0" err="1"/>
              <a:t>Zimhi</a:t>
            </a:r>
            <a:r>
              <a:rPr lang="en-US" altLang="en-US" b="0"/>
              <a:t> is </a:t>
            </a:r>
            <a:r>
              <a:rPr lang="en-US"/>
              <a:t>pronounced </a:t>
            </a:r>
            <a:r>
              <a:rPr lang="en-US" err="1"/>
              <a:t>Zim</a:t>
            </a:r>
            <a:r>
              <a:rPr lang="en-US"/>
              <a:t>-Hi. </a:t>
            </a:r>
            <a:endParaRPr lang="en-US" altLang="en-US" b="0"/>
          </a:p>
          <a:p>
            <a:pPr eaLnBrk="1" hangingPunct="1">
              <a:spcBef>
                <a:spcPct val="0"/>
              </a:spcBef>
            </a:pPr>
            <a:endParaRPr lang="en-US" altLang="en-US" b="0"/>
          </a:p>
          <a:p>
            <a:pPr eaLnBrk="1" hangingPunct="1">
              <a:spcBef>
                <a:spcPct val="0"/>
              </a:spcBef>
            </a:pPr>
            <a:r>
              <a:rPr lang="en-US" altLang="en-US" b="0"/>
              <a:t>Content and graphic (screenshot) source: https://www.cdc.gov/stopoverdose/naloxone/index.html</a:t>
            </a:r>
          </a:p>
          <a:p>
            <a:pPr eaLnBrk="1" hangingPunct="1">
              <a:spcBef>
                <a:spcPct val="0"/>
              </a:spcBef>
            </a:pPr>
            <a:endParaRPr lang="en-US" altLang="en-US" b="0"/>
          </a:p>
        </p:txBody>
      </p:sp>
      <p:sp>
        <p:nvSpPr>
          <p:cNvPr id="36868" name="Slide Number Placeholder 3">
            <a:extLst>
              <a:ext uri="{FF2B5EF4-FFF2-40B4-BE49-F238E27FC236}">
                <a16:creationId xmlns:a16="http://schemas.microsoft.com/office/drawing/2014/main" id="{4E2D1C8F-5B2B-19F3-2698-0F593DBCCA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494" indent="-289036">
              <a:defRPr>
                <a:solidFill>
                  <a:schemeClr val="tx1"/>
                </a:solidFill>
                <a:latin typeface="Arial" panose="020B0604020202020204" pitchFamily="34" charset="0"/>
                <a:cs typeface="Arial" panose="020B0604020202020204" pitchFamily="34" charset="0"/>
              </a:defRPr>
            </a:lvl2pPr>
            <a:lvl3pPr marL="1156145" indent="-231229">
              <a:defRPr>
                <a:solidFill>
                  <a:schemeClr val="tx1"/>
                </a:solidFill>
                <a:latin typeface="Arial" panose="020B0604020202020204" pitchFamily="34" charset="0"/>
                <a:cs typeface="Arial" panose="020B0604020202020204" pitchFamily="34" charset="0"/>
              </a:defRPr>
            </a:lvl3pPr>
            <a:lvl4pPr marL="1618602" indent="-231229">
              <a:defRPr>
                <a:solidFill>
                  <a:schemeClr val="tx1"/>
                </a:solidFill>
                <a:latin typeface="Arial" panose="020B0604020202020204" pitchFamily="34" charset="0"/>
                <a:cs typeface="Arial" panose="020B0604020202020204" pitchFamily="34" charset="0"/>
              </a:defRPr>
            </a:lvl4pPr>
            <a:lvl5pPr marL="2081060" indent="-231229">
              <a:defRPr>
                <a:solidFill>
                  <a:schemeClr val="tx1"/>
                </a:solidFill>
                <a:latin typeface="Arial" panose="020B0604020202020204" pitchFamily="34" charset="0"/>
                <a:cs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6CA355-B278-4980-88D3-1C7FDB577919}" type="slidenum">
              <a:rPr lang="en-US" altLang="en-US" smtClean="0">
                <a:latin typeface="Calibri" panose="020F0502020204030204" pitchFamily="34" charset="0"/>
              </a:rPr>
              <a:pPr/>
              <a:t>38</a:t>
            </a:fld>
            <a:endParaRPr lang="en-US" altLang="en-US">
              <a:latin typeface="Calibri" panose="020F0502020204030204" pitchFamily="34" charset="0"/>
            </a:endParaRPr>
          </a:p>
        </p:txBody>
      </p:sp>
    </p:spTree>
    <p:extLst>
      <p:ext uri="{BB962C8B-B14F-4D97-AF65-F5344CB8AC3E}">
        <p14:creationId xmlns:p14="http://schemas.microsoft.com/office/powerpoint/2010/main" val="1654594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BA3BF8E-649F-BBB2-6484-80020A807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E7C55A2-E876-5A92-07B5-46DD5EC9EA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Discussion Point:</a:t>
            </a:r>
          </a:p>
          <a:p>
            <a:pPr marL="173422" indent="-173422" defTabSz="924916" eaLnBrk="1" hangingPunct="1">
              <a:spcBef>
                <a:spcPct val="0"/>
              </a:spcBef>
              <a:buFont typeface="Arial" panose="020B0604020202020204" pitchFamily="34" charset="0"/>
              <a:buChar char="•"/>
              <a:defRPr/>
            </a:pPr>
            <a:r>
              <a:rPr lang="en-US" altLang="en-US" dirty="0" err="1"/>
              <a:t>Amphastar</a:t>
            </a:r>
            <a:r>
              <a:rPr lang="en-US" altLang="en-US" dirty="0"/>
              <a:t> pharmaceuticals offers a generic version of naloxone nasal spray.</a:t>
            </a:r>
          </a:p>
          <a:p>
            <a:pPr marL="173422" indent="-173422" eaLnBrk="1" hangingPunct="1">
              <a:spcBef>
                <a:spcPct val="0"/>
              </a:spcBef>
              <a:buFont typeface="Arial" panose="020B0604020202020204" pitchFamily="34" charset="0"/>
              <a:buChar char="•"/>
            </a:pPr>
            <a:endParaRPr lang="en-US" altLang="en-US" dirty="0"/>
          </a:p>
          <a:p>
            <a:pPr eaLnBrk="1" hangingPunct="1">
              <a:spcBef>
                <a:spcPct val="0"/>
              </a:spcBef>
            </a:pPr>
            <a:r>
              <a:rPr lang="en-US" altLang="en-US" dirty="0"/>
              <a:t>Image source: </a:t>
            </a:r>
            <a:r>
              <a:rPr lang="en-US" altLang="en-US" dirty="0" err="1"/>
              <a:t>Amphastar</a:t>
            </a:r>
            <a:r>
              <a:rPr lang="en-US" altLang="en-US" dirty="0"/>
              <a:t> Pharmaceuticals, 2016 - https://amphastar.com/assets/naloxone_9-182.pdf</a:t>
            </a:r>
            <a:endParaRPr lang="en-US" altLang="en-US" dirty="0">
              <a:cs typeface="Calibri"/>
            </a:endParaRPr>
          </a:p>
        </p:txBody>
      </p:sp>
      <p:sp>
        <p:nvSpPr>
          <p:cNvPr id="36868" name="Slide Number Placeholder 3">
            <a:extLst>
              <a:ext uri="{FF2B5EF4-FFF2-40B4-BE49-F238E27FC236}">
                <a16:creationId xmlns:a16="http://schemas.microsoft.com/office/drawing/2014/main" id="{4E2D1C8F-5B2B-19F3-2698-0F593DBCCA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494" indent="-289036">
              <a:defRPr>
                <a:solidFill>
                  <a:schemeClr val="tx1"/>
                </a:solidFill>
                <a:latin typeface="Arial" panose="020B0604020202020204" pitchFamily="34" charset="0"/>
                <a:cs typeface="Arial" panose="020B0604020202020204" pitchFamily="34" charset="0"/>
              </a:defRPr>
            </a:lvl2pPr>
            <a:lvl3pPr marL="1156145" indent="-231229">
              <a:defRPr>
                <a:solidFill>
                  <a:schemeClr val="tx1"/>
                </a:solidFill>
                <a:latin typeface="Arial" panose="020B0604020202020204" pitchFamily="34" charset="0"/>
                <a:cs typeface="Arial" panose="020B0604020202020204" pitchFamily="34" charset="0"/>
              </a:defRPr>
            </a:lvl3pPr>
            <a:lvl4pPr marL="1618602" indent="-231229">
              <a:defRPr>
                <a:solidFill>
                  <a:schemeClr val="tx1"/>
                </a:solidFill>
                <a:latin typeface="Arial" panose="020B0604020202020204" pitchFamily="34" charset="0"/>
                <a:cs typeface="Arial" panose="020B0604020202020204" pitchFamily="34" charset="0"/>
              </a:defRPr>
            </a:lvl4pPr>
            <a:lvl5pPr marL="2081060" indent="-231229">
              <a:defRPr>
                <a:solidFill>
                  <a:schemeClr val="tx1"/>
                </a:solidFill>
                <a:latin typeface="Arial" panose="020B0604020202020204" pitchFamily="34" charset="0"/>
                <a:cs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6CA355-B278-4980-88D3-1C7FDB577919}" type="slidenum">
              <a:rPr lang="en-US" altLang="en-US" smtClean="0">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i="0" u="none" dirty="0">
                <a:effectLst/>
              </a:rPr>
              <a:t>Discussion </a:t>
            </a:r>
            <a:r>
              <a:rPr lang="en-US" b="1" dirty="0"/>
              <a:t>Points</a:t>
            </a:r>
            <a:endParaRPr lang="en-US" b="1" i="0" u="none" dirty="0">
              <a:effectLst/>
            </a:endParaRPr>
          </a:p>
          <a:p>
            <a:pPr marL="173422" indent="-173422">
              <a:buFont typeface="Arial,Sans-Serif"/>
              <a:buChar char="•"/>
              <a:defRPr/>
            </a:pPr>
            <a:r>
              <a:rPr lang="en-US" b="0" i="0" u="none" dirty="0">
                <a:effectLst/>
              </a:rPr>
              <a:t>Drug overdose deaths have greatly increased among young people and other community members over the last decade.</a:t>
            </a:r>
            <a:endParaRPr lang="en-US" dirty="0"/>
          </a:p>
          <a:p>
            <a:pPr marL="173422" indent="-173422">
              <a:buFont typeface="Arial,Sans-Serif"/>
              <a:buChar char="•"/>
              <a:defRPr/>
            </a:pPr>
            <a:r>
              <a:rPr lang="en-US" dirty="0"/>
              <a:t>This figure from the National Institute on Drug Abuse highlights the more than 106,000 drug-involved overdose deaths in 2021; these include illicit drugs and prescription opioids. </a:t>
            </a:r>
          </a:p>
          <a:p>
            <a:pPr defTabSz="924916">
              <a:defRPr/>
            </a:pPr>
            <a:endParaRPr lang="en-US" dirty="0"/>
          </a:p>
          <a:p>
            <a:pPr>
              <a:defRPr/>
            </a:pPr>
            <a:r>
              <a:rPr lang="en-US" dirty="0"/>
              <a:t>Content sources:</a:t>
            </a:r>
          </a:p>
          <a:p>
            <a:pPr>
              <a:defRPr/>
            </a:pPr>
            <a:r>
              <a:rPr lang="en-US" sz="1200" dirty="0">
                <a:solidFill>
                  <a:schemeClr val="tx1">
                    <a:lumMod val="50000"/>
                    <a:lumOff val="50000"/>
                  </a:schemeClr>
                </a:solidFill>
              </a:rPr>
              <a:t>CDC Wonder – http://wonder.cdc.gov; </a:t>
            </a:r>
            <a:r>
              <a:rPr lang="en-US" sz="1200" dirty="0">
                <a:hlinkClick r:id="rId3"/>
              </a:rPr>
              <a:t>https://nida.nih.gov/research-topics/trends-statistics/overdose-death-rates</a:t>
            </a:r>
            <a:endParaRPr lang="en-US" sz="1200" dirty="0">
              <a:solidFill>
                <a:schemeClr val="tx1">
                  <a:lumMod val="50000"/>
                  <a:lumOff val="50000"/>
                </a:schemeClr>
              </a:solidFill>
            </a:endParaRPr>
          </a:p>
          <a:p>
            <a:pPr>
              <a:defRPr/>
            </a:pPr>
            <a:endParaRPr lang="en-US" dirty="0"/>
          </a:p>
          <a:p>
            <a:pPr>
              <a:defRPr/>
            </a:pPr>
            <a:r>
              <a:rPr lang="en-US" dirty="0"/>
              <a:t>Graphic</a:t>
            </a:r>
            <a:r>
              <a:rPr lang="en-US" b="0" i="0" kern="1200" dirty="0">
                <a:effectLst/>
              </a:rPr>
              <a:t> </a:t>
            </a:r>
            <a:r>
              <a:rPr lang="en-US" dirty="0"/>
              <a:t>Source</a:t>
            </a:r>
            <a:r>
              <a:rPr lang="en-US" b="0" i="0" kern="1200" dirty="0">
                <a:effectLst/>
              </a:rPr>
              <a:t>: </a:t>
            </a:r>
            <a:r>
              <a:rPr lang="en-US" dirty="0">
                <a:hlinkClick r:id="rId3"/>
              </a:rPr>
              <a:t>https://nida.nih.gov/research-topics/trends-statistics/overdose-death-rates</a:t>
            </a:r>
            <a:endParaRPr lang="en-US" dirty="0"/>
          </a:p>
        </p:txBody>
      </p:sp>
      <p:sp>
        <p:nvSpPr>
          <p:cNvPr id="4" name="Slide Number Placeholder 3"/>
          <p:cNvSpPr>
            <a:spLocks noGrp="1"/>
          </p:cNvSpPr>
          <p:nvPr>
            <p:ph type="sldNum" sz="quarter" idx="5"/>
          </p:nvPr>
        </p:nvSpPr>
        <p:spPr/>
        <p:txBody>
          <a:bodyPr/>
          <a:lstStyle/>
          <a:p>
            <a:pPr>
              <a:defRPr/>
            </a:pPr>
            <a:fld id="{438B5813-D772-4B3D-866B-A9BCF24FFE3F}" type="slidenum">
              <a:rPr lang="en-US" altLang="en-US" smtClean="0"/>
              <a:pPr>
                <a:defRPr/>
              </a:pPr>
              <a:t>4</a:t>
            </a:fld>
            <a:endParaRPr lang="en-US" altLang="en-US"/>
          </a:p>
        </p:txBody>
      </p:sp>
    </p:spTree>
    <p:extLst>
      <p:ext uri="{BB962C8B-B14F-4D97-AF65-F5344CB8AC3E}">
        <p14:creationId xmlns:p14="http://schemas.microsoft.com/office/powerpoint/2010/main" val="2261881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Discussion Point:</a:t>
            </a:r>
          </a:p>
          <a:p>
            <a:pPr marL="173422" indent="-173422">
              <a:buFont typeface="Arial" panose="020B0604020202020204" pitchFamily="34" charset="0"/>
              <a:buChar char="•"/>
              <a:defRPr/>
            </a:pPr>
            <a:r>
              <a:rPr lang="en-US" dirty="0"/>
              <a:t>These are the instructions on how to administer the naloxone injection, which mirror those presented in the video we just watched. </a:t>
            </a:r>
            <a:endParaRPr lang="en-US" dirty="0">
              <a:ea typeface="Calibri"/>
              <a:cs typeface="Calibri"/>
            </a:endParaRPr>
          </a:p>
          <a:p>
            <a:pPr marL="173422" indent="-173422">
              <a:buFont typeface="Arial" panose="020B0604020202020204" pitchFamily="34" charset="0"/>
              <a:buChar char="•"/>
            </a:pPr>
            <a:endParaRPr lang="en-US" dirty="0"/>
          </a:p>
          <a:p>
            <a:pPr defTabSz="924916">
              <a:defRPr/>
            </a:pPr>
            <a:r>
              <a:rPr lang="en-US" i="0" dirty="0"/>
              <a:t>Note: read through step 1.</a:t>
            </a:r>
            <a:endParaRPr lang="en-US" i="0" dirty="0">
              <a:ea typeface="Calibri"/>
              <a:cs typeface="Calibri"/>
            </a:endParaRPr>
          </a:p>
          <a:p>
            <a:endParaRPr lang="en-US" dirty="0"/>
          </a:p>
          <a:p>
            <a:r>
              <a:rPr lang="en-US" dirty="0"/>
              <a:t>Image source: https://www.health.ny.gov/publications/0161.pdf</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40</a:t>
            </a:fld>
            <a:endParaRPr lang="en-US" altLang="en-US"/>
          </a:p>
        </p:txBody>
      </p:sp>
    </p:spTree>
    <p:extLst>
      <p:ext uri="{BB962C8B-B14F-4D97-AF65-F5344CB8AC3E}">
        <p14:creationId xmlns:p14="http://schemas.microsoft.com/office/powerpoint/2010/main" val="3836923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Discussion Point:</a:t>
            </a:r>
          </a:p>
          <a:p>
            <a:pPr marL="173422" indent="-173422">
              <a:buFont typeface="Arial" panose="020B0604020202020204" pitchFamily="34" charset="0"/>
              <a:buChar char="•"/>
              <a:defRPr/>
            </a:pPr>
            <a:r>
              <a:rPr lang="en-US" dirty="0"/>
              <a:t>These are the instructions on how to administer the naloxone injection, which mirror those presented in the video we just watched. </a:t>
            </a:r>
            <a:endParaRPr lang="en-US" dirty="0">
              <a:ea typeface="Calibri"/>
              <a:cs typeface="Calibri"/>
            </a:endParaRPr>
          </a:p>
          <a:p>
            <a:pPr marL="173422" indent="-173422">
              <a:buFont typeface="Arial" panose="020B0604020202020204" pitchFamily="34" charset="0"/>
              <a:buChar char="•"/>
            </a:pPr>
            <a:endParaRPr lang="en-US" dirty="0"/>
          </a:p>
          <a:p>
            <a:pPr>
              <a:defRPr/>
            </a:pPr>
            <a:r>
              <a:rPr lang="en-US" i="0" dirty="0"/>
              <a:t>Notes:</a:t>
            </a:r>
            <a:r>
              <a:rPr lang="en-US" dirty="0"/>
              <a:t>  read through steps 2 – 3.</a:t>
            </a:r>
            <a:endParaRPr lang="en-US" dirty="0">
              <a:ea typeface="Calibri"/>
              <a:cs typeface="Calibri"/>
            </a:endParaRPr>
          </a:p>
          <a:p>
            <a:endParaRPr lang="en-US" dirty="0"/>
          </a:p>
          <a:p>
            <a:r>
              <a:rPr lang="en-US" dirty="0"/>
              <a:t>Image source: https://www.health.ny.gov/publications/0161.pdf</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41</a:t>
            </a:fld>
            <a:endParaRPr lang="en-US" altLang="en-US"/>
          </a:p>
        </p:txBody>
      </p:sp>
    </p:spTree>
    <p:extLst>
      <p:ext uri="{BB962C8B-B14F-4D97-AF65-F5344CB8AC3E}">
        <p14:creationId xmlns:p14="http://schemas.microsoft.com/office/powerpoint/2010/main" val="835050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D0DF9C8-7AE8-3BEE-FA9D-0C5156796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4C172F7-CA50-1034-1492-05F79E12A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Discussion Point:</a:t>
            </a:r>
          </a:p>
          <a:p>
            <a:pPr marL="173422" indent="-173422" eaLnBrk="1" hangingPunct="1">
              <a:spcBef>
                <a:spcPct val="0"/>
              </a:spcBef>
              <a:buFont typeface="Arial" panose="020B0604020202020204" pitchFamily="34" charset="0"/>
              <a:buChar char="•"/>
            </a:pPr>
            <a:r>
              <a:rPr lang="en-US" altLang="en-US"/>
              <a:t>An auto injection, ZIMHI, is also available without assembly. </a:t>
            </a:r>
          </a:p>
          <a:p>
            <a:pPr marL="173422" indent="-173422" eaLnBrk="1" hangingPunct="1">
              <a:spcBef>
                <a:spcPct val="0"/>
              </a:spcBef>
              <a:buFont typeface="Arial" panose="020B0604020202020204" pitchFamily="34" charset="0"/>
              <a:buChar char="•"/>
            </a:pPr>
            <a:endParaRPr lang="en-US" altLang="en-US" i="1"/>
          </a:p>
          <a:p>
            <a:pPr eaLnBrk="1" hangingPunct="1">
              <a:spcBef>
                <a:spcPct val="0"/>
              </a:spcBef>
            </a:pPr>
            <a:r>
              <a:rPr lang="en-US" altLang="en-US"/>
              <a:t>Photo source: https://zimhi.com/patients-and-caregivers/how-to-use-zimhi/</a:t>
            </a:r>
          </a:p>
        </p:txBody>
      </p:sp>
      <p:sp>
        <p:nvSpPr>
          <p:cNvPr id="38916" name="Slide Number Placeholder 3">
            <a:extLst>
              <a:ext uri="{FF2B5EF4-FFF2-40B4-BE49-F238E27FC236}">
                <a16:creationId xmlns:a16="http://schemas.microsoft.com/office/drawing/2014/main" id="{23FE22F1-958B-2D8B-64A2-4438E27450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1494" indent="-289036">
              <a:defRPr>
                <a:solidFill>
                  <a:schemeClr val="tx1"/>
                </a:solidFill>
                <a:latin typeface="Arial" panose="020B0604020202020204" pitchFamily="34" charset="0"/>
                <a:cs typeface="Arial" panose="020B0604020202020204" pitchFamily="34" charset="0"/>
              </a:defRPr>
            </a:lvl2pPr>
            <a:lvl3pPr marL="1156145" indent="-231229">
              <a:defRPr>
                <a:solidFill>
                  <a:schemeClr val="tx1"/>
                </a:solidFill>
                <a:latin typeface="Arial" panose="020B0604020202020204" pitchFamily="34" charset="0"/>
                <a:cs typeface="Arial" panose="020B0604020202020204" pitchFamily="34" charset="0"/>
              </a:defRPr>
            </a:lvl3pPr>
            <a:lvl4pPr marL="1618602" indent="-231229">
              <a:defRPr>
                <a:solidFill>
                  <a:schemeClr val="tx1"/>
                </a:solidFill>
                <a:latin typeface="Arial" panose="020B0604020202020204" pitchFamily="34" charset="0"/>
                <a:cs typeface="Arial" panose="020B0604020202020204" pitchFamily="34" charset="0"/>
              </a:defRPr>
            </a:lvl4pPr>
            <a:lvl5pPr marL="2081060" indent="-231229">
              <a:defRPr>
                <a:solidFill>
                  <a:schemeClr val="tx1"/>
                </a:solidFill>
                <a:latin typeface="Arial" panose="020B0604020202020204" pitchFamily="34" charset="0"/>
                <a:cs typeface="Arial" panose="020B0604020202020204" pitchFamily="34" charset="0"/>
              </a:defRPr>
            </a:lvl5pPr>
            <a:lvl6pPr marL="2543518"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976"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8434"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0891" indent="-2312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FCC612-BA02-4368-BCA1-0B077FF028DF}" type="slidenum">
              <a:rPr lang="en-US" altLang="en-US" smtClean="0">
                <a:latin typeface="Calibri" panose="020F0502020204030204" pitchFamily="34" charset="0"/>
              </a:rPr>
              <a:pPr/>
              <a:t>42</a:t>
            </a:fld>
            <a:endParaRPr lang="en-US" altLang="en-US">
              <a:latin typeface="Calibri" panose="020F0502020204030204" pitchFamily="34" charset="0"/>
            </a:endParaRPr>
          </a:p>
        </p:txBody>
      </p:sp>
    </p:spTree>
    <p:extLst>
      <p:ext uri="{BB962C8B-B14F-4D97-AF65-F5344CB8AC3E}">
        <p14:creationId xmlns:p14="http://schemas.microsoft.com/office/powerpoint/2010/main" val="3628452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a:t>Discussion Point:</a:t>
            </a:r>
          </a:p>
          <a:p>
            <a:pPr marL="173422" indent="-173422">
              <a:buFont typeface="Arial" panose="020B0604020202020204" pitchFamily="34" charset="0"/>
              <a:buChar char="•"/>
              <a:defRPr/>
            </a:pPr>
            <a:r>
              <a:rPr lang="en-US"/>
              <a:t>These are the instructions on how to administer ZIMHI.</a:t>
            </a:r>
            <a:endParaRPr lang="en-US">
              <a:ea typeface="Calibri"/>
              <a:cs typeface="Calibri"/>
            </a:endParaRPr>
          </a:p>
          <a:p>
            <a:pPr defTabSz="924916">
              <a:defRPr/>
            </a:pPr>
            <a:endParaRPr lang="en-US"/>
          </a:p>
          <a:p>
            <a:pPr defTabSz="924916">
              <a:defRPr/>
            </a:pPr>
            <a:r>
              <a:rPr lang="en-US" i="0"/>
              <a:t>Notes: </a:t>
            </a:r>
            <a:r>
              <a:rPr lang="en-US"/>
              <a:t>Read through each of the four steps listed (press, push, pull, place). You may also choose to show a video on how to use ZIMHI: The video is located on the ZIMHI homepage: https://zimhi.com.</a:t>
            </a:r>
            <a:endParaRPr lang="en-US" b="1"/>
          </a:p>
          <a:p>
            <a:pPr defTabSz="924916">
              <a:defRPr/>
            </a:pPr>
            <a:endParaRPr lang="en-US"/>
          </a:p>
          <a:p>
            <a:pPr defTabSz="924916">
              <a:defRPr/>
            </a:pPr>
            <a:r>
              <a:rPr lang="en-US"/>
              <a:t>Image source: https://zimhi.com/wp-content/uploads/2022/09/ZIMHI_Instructions-for-Use.pdf</a:t>
            </a:r>
            <a:endParaRPr lang="en-US">
              <a:ea typeface="Calibri"/>
              <a:cs typeface="Calibri"/>
            </a:endParaRPr>
          </a:p>
          <a:p>
            <a:pPr defTabSz="924916">
              <a:defRPr/>
            </a:pPr>
            <a:endParaRPr lang="en-US"/>
          </a:p>
          <a:p>
            <a:pPr defTabSz="924916">
              <a:defRPr/>
            </a:pPr>
            <a:endParaRPr lang="en-US"/>
          </a:p>
        </p:txBody>
      </p:sp>
      <p:sp>
        <p:nvSpPr>
          <p:cNvPr id="4" name="Slide Number Placeholder 3"/>
          <p:cNvSpPr>
            <a:spLocks noGrp="1"/>
          </p:cNvSpPr>
          <p:nvPr>
            <p:ph type="sldNum" sz="quarter" idx="5"/>
          </p:nvPr>
        </p:nvSpPr>
        <p:spPr/>
        <p:txBody>
          <a:bodyPr/>
          <a:lstStyle/>
          <a:p>
            <a:pPr defTabSz="462458">
              <a:defRPr/>
            </a:pPr>
            <a:fld id="{71D8D04A-80AB-4183-A142-7BC4CCE30AFE}" type="slidenum">
              <a:rPr lang="en-US" altLang="en-US">
                <a:solidFill>
                  <a:prstClr val="black"/>
                </a:solidFill>
              </a:rPr>
              <a:pPr defTabSz="462458">
                <a:defRPr/>
              </a:pPr>
              <a:t>43</a:t>
            </a:fld>
            <a:endParaRPr lang="en-US" altLang="en-US">
              <a:solidFill>
                <a:prstClr val="black"/>
              </a:solidFill>
            </a:endParaRPr>
          </a:p>
        </p:txBody>
      </p:sp>
    </p:spTree>
    <p:extLst>
      <p:ext uri="{BB962C8B-B14F-4D97-AF65-F5344CB8AC3E}">
        <p14:creationId xmlns:p14="http://schemas.microsoft.com/office/powerpoint/2010/main" val="695486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altLang="en-US" b="1"/>
              <a:t>Discussion Point:</a:t>
            </a:r>
          </a:p>
          <a:p>
            <a:pPr marL="173422" indent="-173422" defTabSz="924916">
              <a:buFont typeface="Arial" panose="020B0604020202020204" pitchFamily="34" charset="0"/>
              <a:buChar char="•"/>
              <a:defRPr/>
            </a:pPr>
            <a:r>
              <a:rPr lang="en-US">
                <a:latin typeface="Calibri" panose="020F0502020204030204" pitchFamily="34" charset="0"/>
                <a:ea typeface="Calibri" panose="020F0502020204030204" pitchFamily="34" charset="0"/>
                <a:cs typeface="Times New Roman" panose="02020603050405020304" pitchFamily="18" charset="0"/>
              </a:rPr>
              <a:t> After administering naloxone, assess the person’s breathing</a:t>
            </a:r>
            <a:r>
              <a:rPr lang="en-US" sz="1800">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pPr defTabSz="924916">
              <a:defRPr/>
            </a:pPr>
            <a:endParaRPr lang="en-US">
              <a:latin typeface="Calibri" panose="020F0502020204030204" pitchFamily="34" charset="0"/>
              <a:ea typeface="Calibri" panose="020F0502020204030204" pitchFamily="34" charset="0"/>
              <a:cs typeface="Times New Roman" panose="02020603050405020304" pitchFamily="18" charset="0"/>
            </a:endParaRPr>
          </a:p>
          <a:p>
            <a:pPr defTabSz="924916">
              <a:defRPr/>
            </a:pPr>
            <a:r>
              <a:rPr lang="en-US" sz="800">
                <a:latin typeface="Calibri" panose="020F0502020204030204" pitchFamily="34" charset="0"/>
                <a:ea typeface="Calibri" panose="020F0502020204030204" pitchFamily="34" charset="0"/>
                <a:cs typeface="Times New Roman" panose="02020603050405020304" pitchFamily="18" charset="0"/>
              </a:rPr>
              <a:t>Source: </a:t>
            </a:r>
            <a:r>
              <a:rPr lang="en-US">
                <a:hlinkClick r:id="rId3"/>
              </a:rPr>
              <a:t>https://store.samhsa.gov/sites/default/files/d7/priv/sma18-4742.pdf</a:t>
            </a:r>
            <a:endParaRPr lang="en-US" sz="800">
              <a:latin typeface="Calibri" panose="020F0502020204030204" pitchFamily="34" charset="0"/>
              <a:ea typeface="Calibri" panose="020F0502020204030204" pitchFamily="34" charset="0"/>
              <a:cs typeface="Times New Roman" panose="02020603050405020304" pitchFamily="18" charset="0"/>
            </a:endParaRPr>
          </a:p>
          <a:p>
            <a:pPr defTabSz="924916">
              <a:defRPr/>
            </a:pP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2458">
              <a:defRPr/>
            </a:pPr>
            <a:fld id="{71D8D04A-80AB-4183-A142-7BC4CCE30AFE}" type="slidenum">
              <a:rPr lang="en-US" altLang="en-US">
                <a:solidFill>
                  <a:prstClr val="black"/>
                </a:solidFill>
              </a:rPr>
              <a:pPr defTabSz="462458">
                <a:defRPr/>
              </a:pPr>
              <a:t>44</a:t>
            </a:fld>
            <a:endParaRPr lang="en-US" altLang="en-US">
              <a:solidFill>
                <a:prstClr val="black"/>
              </a:solidFill>
            </a:endParaRPr>
          </a:p>
        </p:txBody>
      </p:sp>
    </p:spTree>
    <p:extLst>
      <p:ext uri="{BB962C8B-B14F-4D97-AF65-F5344CB8AC3E}">
        <p14:creationId xmlns:p14="http://schemas.microsoft.com/office/powerpoint/2010/main" val="3094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Discussion Point:</a:t>
            </a:r>
          </a:p>
          <a:p>
            <a:pPr marL="173422" indent="-173422" defTabSz="924916">
              <a:buFont typeface="Arial" panose="020B0604020202020204" pitchFamily="34" charset="0"/>
              <a:buChar char="•"/>
              <a:defRPr/>
            </a:pPr>
            <a:r>
              <a:rPr lang="en-US" dirty="0">
                <a:latin typeface="Calibri" panose="020F0502020204030204" pitchFamily="34" charset="0"/>
                <a:ea typeface="Calibri" panose="020F0502020204030204" pitchFamily="34" charset="0"/>
                <a:cs typeface="Calibri" panose="020F0502020204030204" pitchFamily="34" charset="0"/>
              </a:rPr>
              <a:t>To support respiration, give CPR if you have been trained or perform rescue breathing, if needed.</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Notes</a:t>
            </a:r>
          </a:p>
          <a:p>
            <a:pPr marL="173422" indent="-173422">
              <a:buFont typeface="Arial" panose="020B0604020202020204" pitchFamily="34" charset="0"/>
              <a:buChar char="•"/>
            </a:pPr>
            <a:r>
              <a:rPr lang="en-US" dirty="0"/>
              <a:t>Walk through slide content on rescue breathing, if needed for your audience.</a:t>
            </a: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45</a:t>
            </a:fld>
            <a:endParaRPr lang="en-US" altLang="en-US"/>
          </a:p>
        </p:txBody>
      </p:sp>
    </p:spTree>
    <p:extLst>
      <p:ext uri="{BB962C8B-B14F-4D97-AF65-F5344CB8AC3E}">
        <p14:creationId xmlns:p14="http://schemas.microsoft.com/office/powerpoint/2010/main" val="4010289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800" b="1" dirty="0"/>
              <a:t>Discussion Points:</a:t>
            </a:r>
          </a:p>
          <a:p>
            <a:pPr marL="289036" indent="-289036">
              <a:buFont typeface="Arial" panose="020B0604020202020204" pitchFamily="34" charset="0"/>
              <a:buChar char="•"/>
            </a:pPr>
            <a:r>
              <a:rPr lang="en-US" dirty="0">
                <a:solidFill>
                  <a:srgbClr val="881798"/>
                </a:solidFill>
                <a:latin typeface="Calibri"/>
                <a:ea typeface="Calibri"/>
                <a:cs typeface="Calibri"/>
              </a:rPr>
              <a:t>If you need to leave the person unattended for any reason, be sure to p</a:t>
            </a:r>
            <a:r>
              <a:rPr lang="en-US" dirty="0">
                <a:solidFill>
                  <a:srgbClr val="000000"/>
                </a:solidFill>
                <a:latin typeface="Calibri"/>
                <a:ea typeface="Calibri"/>
                <a:cs typeface="Calibri"/>
              </a:rPr>
              <a:t>lace the person in the recovery position.  </a:t>
            </a:r>
          </a:p>
          <a:p>
            <a:pPr marL="751494" lvl="1" indent="-289036">
              <a:buFont typeface="Arial" panose="020B0604020202020204" pitchFamily="34" charset="0"/>
              <a:buChar char="•"/>
            </a:pPr>
            <a:r>
              <a:rPr lang="en-US" dirty="0">
                <a:solidFill>
                  <a:srgbClr val="000000"/>
                </a:solidFill>
                <a:latin typeface="Calibri"/>
                <a:ea typeface="Calibri"/>
                <a:cs typeface="Calibri"/>
              </a:rPr>
              <a:t>Place the person on their side</a:t>
            </a:r>
          </a:p>
          <a:p>
            <a:pPr marL="751494" lvl="1" indent="-289036">
              <a:buFont typeface="Arial" panose="020B0604020202020204" pitchFamily="34" charset="0"/>
              <a:buChar char="•"/>
            </a:pPr>
            <a:r>
              <a:rPr lang="en-US" dirty="0">
                <a:solidFill>
                  <a:srgbClr val="000000"/>
                </a:solidFill>
                <a:latin typeface="Calibri"/>
                <a:ea typeface="Calibri"/>
                <a:cs typeface="Calibri"/>
              </a:rPr>
              <a:t>Place their hands under their head to support it</a:t>
            </a:r>
          </a:p>
          <a:p>
            <a:pPr marL="751494" lvl="1" indent="-289036">
              <a:buFont typeface="Arial" panose="020B0604020202020204" pitchFamily="34" charset="0"/>
              <a:buChar char="•"/>
            </a:pPr>
            <a:r>
              <a:rPr lang="en-US" dirty="0">
                <a:solidFill>
                  <a:srgbClr val="000000"/>
                </a:solidFill>
                <a:latin typeface="Calibri"/>
                <a:ea typeface="Calibri"/>
                <a:cs typeface="Calibri"/>
              </a:rPr>
              <a:t>Bring their top leg forward with their knee bent to stop their body from rolling onto their stomach.</a:t>
            </a:r>
          </a:p>
          <a:p>
            <a:pPr marL="289036" indent="-289036">
              <a:buFont typeface="Arial" panose="020B0604020202020204" pitchFamily="34" charset="0"/>
              <a:buChar char="•"/>
            </a:pPr>
            <a:r>
              <a:rPr lang="en-US" dirty="0">
                <a:solidFill>
                  <a:srgbClr val="000000"/>
                </a:solidFill>
                <a:latin typeface="Calibri"/>
                <a:ea typeface="Calibri"/>
                <a:cs typeface="Calibri"/>
              </a:rPr>
              <a:t>After administering naloxone, stay with the person until help arrives and be sure to remove any opioids found on the </a:t>
            </a:r>
            <a:r>
              <a:rPr lang="en-US" dirty="0">
                <a:solidFill>
                  <a:srgbClr val="881798"/>
                </a:solidFill>
                <a:latin typeface="Calibri"/>
                <a:ea typeface="Calibri"/>
                <a:cs typeface="Calibri"/>
              </a:rPr>
              <a:t>person </a:t>
            </a:r>
            <a:r>
              <a:rPr lang="en-US" dirty="0">
                <a:solidFill>
                  <a:srgbClr val="000000"/>
                </a:solidFill>
                <a:latin typeface="Calibri"/>
                <a:ea typeface="Calibri"/>
                <a:cs typeface="Calibri"/>
              </a:rPr>
              <a:t>and process them according to school district protocols. </a:t>
            </a:r>
          </a:p>
          <a:p>
            <a:endParaRPr lang="en-US" dirty="0">
              <a:ea typeface="Calibri"/>
              <a:cs typeface="Calibri"/>
            </a:endParaRPr>
          </a:p>
          <a:p>
            <a:r>
              <a:rPr lang="en-US" dirty="0"/>
              <a:t>Content Sources:</a:t>
            </a:r>
            <a:endParaRPr lang="en-US" dirty="0">
              <a:hlinkClick r:id="rId3"/>
            </a:endParaRPr>
          </a:p>
          <a:p>
            <a:pPr marL="173422" indent="-173422">
              <a:buFont typeface="Arial" panose="020B0604020202020204" pitchFamily="34" charset="0"/>
              <a:buChar char="•"/>
            </a:pPr>
            <a:r>
              <a:rPr lang="en-US" dirty="0">
                <a:hlinkClick r:id="rId3"/>
              </a:rPr>
              <a:t>https://store.samhsa.gov/sites/default/files/d7/priv/sma18-4742.pdf</a:t>
            </a:r>
            <a:endParaRPr lang="en-US" dirty="0"/>
          </a:p>
          <a:p>
            <a:endParaRPr lang="en-US" dirty="0">
              <a:cs typeface="Calibri"/>
              <a:hlinkClick r:id="rId3"/>
            </a:endParaRPr>
          </a:p>
          <a:p>
            <a:r>
              <a:rPr lang="en-US" dirty="0">
                <a:ea typeface="Calibri"/>
                <a:cs typeface="Calibri"/>
              </a:rPr>
              <a:t>Image source (screenshot): </a:t>
            </a:r>
            <a:endParaRPr lang="en-US" dirty="0"/>
          </a:p>
          <a:p>
            <a:r>
              <a:rPr lang="en-US" dirty="0">
                <a:hlinkClick r:id="rId4"/>
              </a:rPr>
              <a:t>-https://www.firstaidforfree.com/what-is-the-recovery-position-in-first-aid</a:t>
            </a:r>
            <a:endParaRPr lang="en-US" dirty="0">
              <a:ea typeface="Calibri"/>
              <a:cs typeface="Calibri"/>
            </a:endParaRPr>
          </a:p>
        </p:txBody>
      </p:sp>
      <p:sp>
        <p:nvSpPr>
          <p:cNvPr id="4" name="Slide Number Placeholder 3"/>
          <p:cNvSpPr>
            <a:spLocks noGrp="1"/>
          </p:cNvSpPr>
          <p:nvPr>
            <p:ph type="sldNum" sz="quarter" idx="5"/>
          </p:nvPr>
        </p:nvSpPr>
        <p:spPr/>
        <p:txBody>
          <a:bodyPr/>
          <a:lstStyle/>
          <a:p>
            <a:pPr defTabSz="462458">
              <a:defRPr/>
            </a:pPr>
            <a:fld id="{71D8D04A-80AB-4183-A142-7BC4CCE30AFE}" type="slidenum">
              <a:rPr lang="en-US" altLang="en-US">
                <a:solidFill>
                  <a:prstClr val="black"/>
                </a:solidFill>
              </a:rPr>
              <a:pPr defTabSz="462458">
                <a:defRPr/>
              </a:pPr>
              <a:t>46</a:t>
            </a:fld>
            <a:endParaRPr lang="en-US" altLang="en-US">
              <a:solidFill>
                <a:prstClr val="black"/>
              </a:solidFill>
            </a:endParaRPr>
          </a:p>
        </p:txBody>
      </p:sp>
    </p:spTree>
    <p:extLst>
      <p:ext uri="{BB962C8B-B14F-4D97-AF65-F5344CB8AC3E}">
        <p14:creationId xmlns:p14="http://schemas.microsoft.com/office/powerpoint/2010/main" val="3130547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a:t>Discussion Point:</a:t>
            </a:r>
          </a:p>
          <a:p>
            <a:pPr marL="173422" indent="-173422">
              <a:buFont typeface="Arial" panose="020B0604020202020204" pitchFamily="34" charset="0"/>
              <a:buChar char="•"/>
            </a:pPr>
            <a:r>
              <a:rPr lang="en-US">
                <a:cs typeface="Calibri"/>
              </a:rPr>
              <a:t>After naloxone is administered, it is important to monitor the person’s response and REFER them to a medical facility.</a:t>
            </a:r>
          </a:p>
        </p:txBody>
      </p:sp>
      <p:sp>
        <p:nvSpPr>
          <p:cNvPr id="4" name="Slide Number Placeholder 3"/>
          <p:cNvSpPr>
            <a:spLocks noGrp="1"/>
          </p:cNvSpPr>
          <p:nvPr>
            <p:ph type="sldNum" sz="quarter" idx="5"/>
          </p:nvPr>
        </p:nvSpPr>
        <p:spPr/>
        <p:txBody>
          <a:bodyPr/>
          <a:lstStyle/>
          <a:p>
            <a:pPr defTabSz="462458">
              <a:defRPr/>
            </a:pPr>
            <a:fld id="{71D8D04A-80AB-4183-A142-7BC4CCE30AFE}" type="slidenum">
              <a:rPr lang="en-US" altLang="en-US">
                <a:solidFill>
                  <a:prstClr val="black"/>
                </a:solidFill>
              </a:rPr>
              <a:pPr defTabSz="462458">
                <a:defRPr/>
              </a:pPr>
              <a:t>47</a:t>
            </a:fld>
            <a:endParaRPr lang="en-US" altLang="en-US">
              <a:solidFill>
                <a:prstClr val="black"/>
              </a:solidFill>
            </a:endParaRPr>
          </a:p>
        </p:txBody>
      </p:sp>
    </p:spTree>
    <p:extLst>
      <p:ext uri="{BB962C8B-B14F-4D97-AF65-F5344CB8AC3E}">
        <p14:creationId xmlns:p14="http://schemas.microsoft.com/office/powerpoint/2010/main" val="257916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Points:</a:t>
            </a:r>
          </a:p>
          <a:p>
            <a:pPr marL="289036" indent="-289036">
              <a:buFont typeface="Arial" panose="020B0604020202020204" pitchFamily="34" charset="0"/>
              <a:buChar char="•"/>
            </a:pPr>
            <a:r>
              <a:rPr lang="en-US" dirty="0">
                <a:solidFill>
                  <a:srgbClr val="000000"/>
                </a:solidFill>
                <a:latin typeface="Calibri" panose="020F0502020204030204" pitchFamily="34" charset="0"/>
              </a:rPr>
              <a:t>Have the individual transported to nearest medical facility, even if symptoms seem to get better.  </a:t>
            </a:r>
          </a:p>
          <a:p>
            <a:pPr marL="289036" indent="-289036">
              <a:buFont typeface="Arial" panose="020B0604020202020204" pitchFamily="34" charset="0"/>
              <a:buChar char="•"/>
            </a:pPr>
            <a:r>
              <a:rPr lang="en-US" dirty="0">
                <a:solidFill>
                  <a:srgbClr val="000000"/>
                </a:solidFill>
                <a:latin typeface="Calibri" panose="020F0502020204030204" pitchFamily="34" charset="0"/>
              </a:rPr>
              <a:t>Contact parents or legal guardians per school protocol.  </a:t>
            </a:r>
          </a:p>
          <a:p>
            <a:pPr marL="289036" indent="-289036">
              <a:buFont typeface="Arial" panose="020B0604020202020204" pitchFamily="34" charset="0"/>
              <a:buChar char="•"/>
            </a:pPr>
            <a:r>
              <a:rPr lang="en-US" dirty="0">
                <a:solidFill>
                  <a:srgbClr val="000000"/>
                </a:solidFill>
                <a:latin typeface="Calibri" panose="020F0502020204030204" pitchFamily="34" charset="0"/>
              </a:rPr>
              <a:t>Complete Naloxone Administration Report form</a:t>
            </a:r>
            <a:r>
              <a:rPr lang="en-US" dirty="0">
                <a:latin typeface="Calibri" panose="020F0502020204030204" pitchFamily="34" charset="0"/>
              </a:rPr>
              <a:t>, if part of school protocol. </a:t>
            </a:r>
            <a:r>
              <a:rPr lang="en-US" dirty="0">
                <a:solidFill>
                  <a:srgbClr val="000000"/>
                </a:solidFill>
                <a:latin typeface="Calibri" panose="020F0502020204030204" pitchFamily="34" charset="0"/>
              </a:rPr>
              <a:t> </a:t>
            </a:r>
          </a:p>
          <a:p>
            <a:pPr marL="289036" indent="-289036">
              <a:buFont typeface="Arial" panose="020B0604020202020204" pitchFamily="34" charset="0"/>
              <a:buChar char="•"/>
            </a:pPr>
            <a:r>
              <a:rPr lang="en-US" dirty="0">
                <a:solidFill>
                  <a:srgbClr val="000000"/>
                </a:solidFill>
                <a:latin typeface="Calibri" panose="020F0502020204030204" pitchFamily="34" charset="0"/>
              </a:rPr>
              <a:t>Follow up with treatment referral recommendations. </a:t>
            </a:r>
          </a:p>
          <a:p>
            <a:endParaRPr lang="en-US" dirty="0"/>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48</a:t>
            </a:fld>
            <a:endParaRPr lang="en-US" altLang="en-US"/>
          </a:p>
        </p:txBody>
      </p:sp>
    </p:spTree>
    <p:extLst>
      <p:ext uri="{BB962C8B-B14F-4D97-AF65-F5344CB8AC3E}">
        <p14:creationId xmlns:p14="http://schemas.microsoft.com/office/powerpoint/2010/main" val="3160268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i="0" dirty="0"/>
              <a:t>Notes: </a:t>
            </a:r>
            <a:r>
              <a:rPr lang="en-US" dirty="0"/>
              <a:t>Customize this slide by adding your school’s name. Remove “develop” or “maintain” depending on whether your school is developing or has already developed (is maintaining) a naloxone administration protocol.</a:t>
            </a:r>
          </a:p>
          <a:p>
            <a:endParaRPr lang="en-US" dirty="0"/>
          </a:p>
          <a:p>
            <a:r>
              <a:rPr lang="en-US" dirty="0"/>
              <a:t>Image source: NASN Naloxone Toolkit</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49</a:t>
            </a:fld>
            <a:endParaRPr lang="en-US" altLang="en-US"/>
          </a:p>
        </p:txBody>
      </p:sp>
    </p:spTree>
    <p:extLst>
      <p:ext uri="{BB962C8B-B14F-4D97-AF65-F5344CB8AC3E}">
        <p14:creationId xmlns:p14="http://schemas.microsoft.com/office/powerpoint/2010/main" val="234471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u="none" dirty="0">
                <a:effectLst/>
              </a:rPr>
              <a:t>Discussion Points</a:t>
            </a:r>
          </a:p>
          <a:p>
            <a:pPr marL="173422" indent="-173422">
              <a:buFont typeface="Arial,Sans-Serif"/>
              <a:buChar char="•"/>
              <a:defRPr/>
            </a:pPr>
            <a:r>
              <a:rPr lang="en-US" b="0" i="0" u="none" dirty="0">
                <a:effectLst/>
              </a:rPr>
              <a:t>Synthetic opioids, like</a:t>
            </a:r>
            <a:r>
              <a:rPr lang="en-US" dirty="0"/>
              <a:t> illegally produced</a:t>
            </a:r>
            <a:r>
              <a:rPr lang="en-US" b="0" i="0" u="none" dirty="0">
                <a:effectLst/>
              </a:rPr>
              <a:t> fentanyl, have been driving much of the surge in drug overdose deaths in the past several years. This second figure from the National Institute on Drug Abuse shows the continued increase of deaths from synthetic opioids other than methadone (involving primary fentanyl).</a:t>
            </a:r>
            <a:r>
              <a:rPr lang="en-US" dirty="0"/>
              <a:t> </a:t>
            </a:r>
            <a:endParaRPr lang="en-US" b="0" i="0" u="none" dirty="0">
              <a:effectLst/>
              <a:ea typeface="Calibri"/>
              <a:cs typeface="Calibri"/>
            </a:endParaRPr>
          </a:p>
          <a:p>
            <a:pPr marL="173422" indent="-173422">
              <a:buFont typeface="Arial,Sans-Serif"/>
              <a:buChar char="•"/>
              <a:defRPr/>
            </a:pPr>
            <a:r>
              <a:rPr lang="en-US" b="0" i="0" u="none" dirty="0">
                <a:effectLst/>
              </a:rPr>
              <a:t>These synthetic opioids may be consumed (knowingly or unknowingly) by young people when mixed into or sold as other drugs like heroin, cocaine, or counterfeit pills. Because a lethal dose of fentanyl can be very small, using drugs contaminated with or replaced by fentanyl can increase the likelihood of an overdose.</a:t>
            </a:r>
            <a:r>
              <a:rPr lang="en-US" dirty="0"/>
              <a:t> </a:t>
            </a:r>
            <a:endParaRPr lang="en-US" dirty="0">
              <a:ea typeface="Calibri"/>
              <a:cs typeface="Calibri"/>
            </a:endParaRPr>
          </a:p>
          <a:p>
            <a:pPr marL="173422" indent="-173422">
              <a:buFont typeface="Arial,Sans-Serif"/>
              <a:buChar char="•"/>
              <a:defRPr/>
            </a:pPr>
            <a:r>
              <a:rPr lang="en-US" dirty="0"/>
              <a:t>We will talk more about synthetic opioids in the coming slides.</a:t>
            </a:r>
          </a:p>
          <a:p>
            <a:pPr defTabSz="924916">
              <a:defRPr/>
            </a:pPr>
            <a:endParaRPr lang="en-US" dirty="0"/>
          </a:p>
          <a:p>
            <a:pPr>
              <a:defRPr/>
            </a:pPr>
            <a:r>
              <a:rPr lang="en-US" dirty="0"/>
              <a:t>Content Sources: CDC WONDER </a:t>
            </a:r>
            <a:r>
              <a:rPr lang="en-US" dirty="0">
                <a:hlinkClick r:id="rId3"/>
              </a:rPr>
              <a:t>http://wonder.cdc.gov</a:t>
            </a:r>
            <a:r>
              <a:rPr lang="en-US" dirty="0"/>
              <a:t> / </a:t>
            </a:r>
            <a:r>
              <a:rPr lang="en-US" dirty="0">
                <a:hlinkClick r:id="rId4"/>
              </a:rPr>
              <a:t>https://nida.nih.gov/research-topics/trends-statistics/overdose-death-rates</a:t>
            </a:r>
            <a:endParaRPr lang="en-US" b="0" i="0" kern="1200" dirty="0">
              <a:effectLst/>
              <a:ea typeface="+mn-ea"/>
              <a:cs typeface="+mn-cs"/>
              <a:hlinkClick r:id="rId4"/>
            </a:endParaRPr>
          </a:p>
          <a:p>
            <a:pPr defTabSz="924916">
              <a:defRPr/>
            </a:pPr>
            <a:endParaRPr lang="en-US" dirty="0"/>
          </a:p>
          <a:p>
            <a:pPr defTabSz="924916">
              <a:defRPr/>
            </a:pPr>
            <a:r>
              <a:rPr lang="en-US" dirty="0"/>
              <a:t>Graphic Source: https://nida.nih.gov/research-topics/trends-statistics/overdose-death-rates</a:t>
            </a:r>
            <a:endParaRPr lang="en-US" dirty="0">
              <a:ea typeface="Calibri"/>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pPr>
              <a:defRPr/>
            </a:pPr>
            <a:fld id="{438B5813-D772-4B3D-866B-A9BCF24FFE3F}" type="slidenum">
              <a:rPr lang="en-US" altLang="en-US" smtClean="0"/>
              <a:pPr>
                <a:defRPr/>
              </a:pPr>
              <a:t>5</a:t>
            </a:fld>
            <a:endParaRPr lang="en-US" altLang="en-US"/>
          </a:p>
        </p:txBody>
      </p:sp>
    </p:spTree>
    <p:extLst>
      <p:ext uri="{BB962C8B-B14F-4D97-AF65-F5344CB8AC3E}">
        <p14:creationId xmlns:p14="http://schemas.microsoft.com/office/powerpoint/2010/main" val="1241789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50</a:t>
            </a:fld>
            <a:endParaRPr lang="en-US" altLang="en-US"/>
          </a:p>
        </p:txBody>
      </p:sp>
    </p:spTree>
    <p:extLst>
      <p:ext uri="{BB962C8B-B14F-4D97-AF65-F5344CB8AC3E}">
        <p14:creationId xmlns:p14="http://schemas.microsoft.com/office/powerpoint/2010/main" val="1737661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Points</a:t>
            </a:r>
            <a:r>
              <a:rPr lang="en-US" dirty="0"/>
              <a:t>:</a:t>
            </a:r>
          </a:p>
          <a:p>
            <a:pPr marL="173422" indent="-173422">
              <a:buFont typeface="Arial" panose="020B0604020202020204" pitchFamily="34" charset="0"/>
              <a:buChar char="•"/>
            </a:pPr>
            <a:r>
              <a:rPr lang="en-US" dirty="0"/>
              <a:t>How do state good Samaritan laws affect naloxone in schools programs?</a:t>
            </a:r>
            <a:endParaRPr lang="en-US" dirty="0">
              <a:cs typeface="Calibri"/>
            </a:endParaRPr>
          </a:p>
          <a:p>
            <a:pPr marL="173422" indent="-173422">
              <a:buFont typeface="Arial" panose="020B0604020202020204" pitchFamily="34" charset="0"/>
              <a:buChar char="•"/>
            </a:pPr>
            <a:r>
              <a:rPr lang="en-US" dirty="0"/>
              <a:t>As of December 2022, 47 states and the District of Columbia have </a:t>
            </a:r>
            <a:r>
              <a:rPr lang="en-US" u="sng" dirty="0"/>
              <a:t>Good Samaritan fatal overdose prevention laws</a:t>
            </a:r>
            <a:r>
              <a:rPr lang="en-US" dirty="0"/>
              <a:t>. Only Kansas and Wyoming do not have such laws. Additionally, none of the other U.S. territories has a Good Samaritan fatal overdose prevention law in place. </a:t>
            </a:r>
            <a:endParaRPr lang="en-US" dirty="0">
              <a:cs typeface="Calibri"/>
            </a:endParaRPr>
          </a:p>
          <a:p>
            <a:pPr marL="173422" indent="-173422">
              <a:buFont typeface="Arial" panose="020B0604020202020204" pitchFamily="34" charset="0"/>
              <a:buChar char="•"/>
            </a:pPr>
            <a:r>
              <a:rPr lang="en-US" dirty="0"/>
              <a:t>States have implemented laws to make it easier for first responders and the general public to obtain naloxone (for example, making formulations available over the counter). Additionally, to encourage people to assist an individual who is or may be experiencing an overdose, most states also enacted laws which protect laypeople who administer naloxone, in good faith, in an emergency from civil and/or criminal liability. The Legislative Analysis and Public Policy Association (LAPPA) undertook an extensive research project to determine the current status of </a:t>
            </a:r>
            <a:r>
              <a:rPr lang="en-US" u="sng" dirty="0"/>
              <a:t>naloxone access laws</a:t>
            </a:r>
            <a:r>
              <a:rPr lang="en-US" dirty="0"/>
              <a:t> throughout the United States, including the District of Columbia and all U.S. territories. As of August 2020, all 50 states and the District of Columbia have some form of a naloxone access law. The laws vary significantly by state. </a:t>
            </a:r>
            <a:endParaRPr lang="en-US" dirty="0">
              <a:cs typeface="Calibri"/>
            </a:endParaRPr>
          </a:p>
          <a:p>
            <a:endParaRPr lang="en-US" dirty="0"/>
          </a:p>
          <a:p>
            <a:r>
              <a:rPr lang="en-US" dirty="0"/>
              <a:t>Content sources: </a:t>
            </a:r>
            <a:endParaRPr lang="en-US" dirty="0">
              <a:cs typeface="Calibri"/>
            </a:endParaRPr>
          </a:p>
          <a:p>
            <a:pPr marL="173422" indent="-173422">
              <a:buFont typeface="Arial" panose="020B0604020202020204" pitchFamily="34" charset="0"/>
              <a:buChar char="•"/>
            </a:pPr>
            <a:r>
              <a:rPr lang="en-US" dirty="0"/>
              <a:t>http://legislativeanalysis.org/wp-content/uploads/2022/12/Good-Samaritan-Fatal-Overdose-Prevention-And-Drug-Induced-Homicide-Summary.pdf</a:t>
            </a:r>
            <a:endParaRPr lang="en-US" dirty="0">
              <a:ea typeface="Calibri"/>
              <a:cs typeface="Calibri"/>
            </a:endParaRPr>
          </a:p>
          <a:p>
            <a:pPr marL="173422" indent="-173422">
              <a:buFont typeface="Arial" panose="020B0604020202020204" pitchFamily="34" charset="0"/>
              <a:buChar char="•"/>
            </a:pPr>
            <a:r>
              <a:rPr lang="en-US" dirty="0"/>
              <a:t>https://legislativeanalysis.org/naloxone-summary-of-state-laws/</a:t>
            </a:r>
            <a:endParaRPr lang="en-US" dirty="0">
              <a:ea typeface="Calibri"/>
              <a:cs typeface="Calibri"/>
            </a:endParaRPr>
          </a:p>
          <a:p>
            <a:pPr marL="173422" indent="-173422">
              <a:buFont typeface="Arial" panose="020B0604020202020204" pitchFamily="34" charset="0"/>
              <a:buChar char="•"/>
            </a:pPr>
            <a:endParaRPr lang="en-US" dirty="0">
              <a:cs typeface="Calibri"/>
            </a:endParaRPr>
          </a:p>
          <a:p>
            <a:r>
              <a:rPr lang="en-US" dirty="0">
                <a:cs typeface="Calibri"/>
              </a:rPr>
              <a:t>Graphic source: </a:t>
            </a:r>
            <a:r>
              <a:rPr lang="en-US" dirty="0"/>
              <a:t>http://legislativeanalysis.org/wp-content/uploads/2022/12/Good-Samaritan-Fatal-Overdose-Prevention-And-Drug-Induced-Homicide-Summary.pdf</a:t>
            </a:r>
            <a:endParaRPr lang="en-US" dirty="0">
              <a:ea typeface="Calibri"/>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438B5813-D772-4B3D-866B-A9BCF24FFE3F}" type="slidenum">
              <a:rPr lang="en-US" altLang="en-US" smtClean="0"/>
              <a:pPr>
                <a:defRPr/>
              </a:pPr>
              <a:t>51</a:t>
            </a:fld>
            <a:endParaRPr lang="en-US" altLang="en-US"/>
          </a:p>
        </p:txBody>
      </p:sp>
    </p:spTree>
    <p:extLst>
      <p:ext uri="{BB962C8B-B14F-4D97-AF65-F5344CB8AC3E}">
        <p14:creationId xmlns:p14="http://schemas.microsoft.com/office/powerpoint/2010/main" val="12426363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52</a:t>
            </a:fld>
            <a:endParaRPr lang="en-US" altLang="en-US"/>
          </a:p>
        </p:txBody>
      </p:sp>
    </p:spTree>
    <p:extLst>
      <p:ext uri="{BB962C8B-B14F-4D97-AF65-F5344CB8AC3E}">
        <p14:creationId xmlns:p14="http://schemas.microsoft.com/office/powerpoint/2010/main" val="29663205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i="0"/>
              <a:t>Notes: </a:t>
            </a:r>
            <a:r>
              <a:rPr lang="en-US" altLang="en-US"/>
              <a:t>Add your name and contact information here and any other resources. </a:t>
            </a:r>
          </a:p>
          <a:p>
            <a:endParaRPr lang="en-US"/>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53</a:t>
            </a:fld>
            <a:endParaRPr lang="en-US" altLang="en-US"/>
          </a:p>
        </p:txBody>
      </p:sp>
    </p:spTree>
    <p:extLst>
      <p:ext uri="{BB962C8B-B14F-4D97-AF65-F5344CB8AC3E}">
        <p14:creationId xmlns:p14="http://schemas.microsoft.com/office/powerpoint/2010/main" val="23776221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54</a:t>
            </a:fld>
            <a:endParaRPr lang="en-US" altLang="en-US"/>
          </a:p>
        </p:txBody>
      </p:sp>
    </p:spTree>
    <p:extLst>
      <p:ext uri="{BB962C8B-B14F-4D97-AF65-F5344CB8AC3E}">
        <p14:creationId xmlns:p14="http://schemas.microsoft.com/office/powerpoint/2010/main" val="1516574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55</a:t>
            </a:fld>
            <a:endParaRPr lang="en-US" altLang="en-US"/>
          </a:p>
        </p:txBody>
      </p:sp>
    </p:spTree>
    <p:extLst>
      <p:ext uri="{BB962C8B-B14F-4D97-AF65-F5344CB8AC3E}">
        <p14:creationId xmlns:p14="http://schemas.microsoft.com/office/powerpoint/2010/main" val="1123663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56</a:t>
            </a:fld>
            <a:endParaRPr lang="en-US" altLang="en-US"/>
          </a:p>
        </p:txBody>
      </p:sp>
    </p:spTree>
    <p:extLst>
      <p:ext uri="{BB962C8B-B14F-4D97-AF65-F5344CB8AC3E}">
        <p14:creationId xmlns:p14="http://schemas.microsoft.com/office/powerpoint/2010/main" val="191289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Points:</a:t>
            </a:r>
          </a:p>
          <a:p>
            <a:pPr marL="173422" indent="-173422">
              <a:buFont typeface="Arial" panose="020B0604020202020204" pitchFamily="34" charset="0"/>
              <a:buChar char="•"/>
            </a:pPr>
            <a:r>
              <a:rPr lang="en-US" dirty="0"/>
              <a:t>The rise in opioid deaths in America occurred in three distinct waves. </a:t>
            </a:r>
            <a:endParaRPr lang="en-US" dirty="0">
              <a:ea typeface="Calibri"/>
              <a:cs typeface="Calibri"/>
            </a:endParaRPr>
          </a:p>
          <a:p>
            <a:pPr marL="173422" indent="-173422">
              <a:buFont typeface="Arial" panose="020B0604020202020204" pitchFamily="34" charset="0"/>
              <a:buChar char="•"/>
            </a:pPr>
            <a:r>
              <a:rPr lang="en-US" dirty="0"/>
              <a:t>The 1990’s marked a rise in prescription opioid overdose deaths. Next, in 2010, heroin overdose deaths rose. Lastly, in 2013, synthetic opioids such as illicitly made fentanyl resulted in a rise in synthetic opioid overdose deaths</a:t>
            </a:r>
            <a:endParaRPr lang="en-US" dirty="0">
              <a:ea typeface="Calibri"/>
              <a:cs typeface="Calibri"/>
            </a:endParaRPr>
          </a:p>
          <a:p>
            <a:endParaRPr lang="en-US" dirty="0"/>
          </a:p>
          <a:p>
            <a:r>
              <a:rPr lang="en-US" dirty="0"/>
              <a:t>Content source: https://www.cdc.gov/drugoverdose/resources/graphics/overdose.html</a:t>
            </a:r>
            <a:endParaRPr lang="en-US" dirty="0">
              <a:ea typeface="Calibri"/>
              <a:cs typeface="Calibri"/>
            </a:endParaRPr>
          </a:p>
          <a:p>
            <a:endParaRPr lang="en-US" dirty="0"/>
          </a:p>
          <a:p>
            <a:r>
              <a:rPr lang="en-US" dirty="0"/>
              <a:t>Graphic source: https://www.cdc.gov/drugoverdose/resources/graphics/overdose.html (https://www.cdc.gov/drugoverdose/images/21_3_Waves_Graphic_RiseOpioid.png)</a:t>
            </a:r>
            <a:endParaRPr lang="en-US" dirty="0">
              <a:ea typeface="Calibri"/>
              <a:cs typeface="Calibri"/>
            </a:endParaRPr>
          </a:p>
        </p:txBody>
      </p:sp>
      <p:sp>
        <p:nvSpPr>
          <p:cNvPr id="4" name="Slide Number Placeholder 3"/>
          <p:cNvSpPr>
            <a:spLocks noGrp="1"/>
          </p:cNvSpPr>
          <p:nvPr>
            <p:ph type="sldNum" sz="quarter" idx="5"/>
          </p:nvPr>
        </p:nvSpPr>
        <p:spPr/>
        <p:txBody>
          <a:bodyPr/>
          <a:lstStyle/>
          <a:p>
            <a:pPr>
              <a:defRPr/>
            </a:pPr>
            <a:fld id="{E562852F-A689-4D63-90B6-C9BD9D325071}" type="slidenum">
              <a:rPr lang="en-US" altLang="en-US" smtClean="0"/>
              <a:pPr>
                <a:defRPr/>
              </a:pPr>
              <a:t>6</a:t>
            </a:fld>
            <a:endParaRPr lang="en-US" altLang="en-US"/>
          </a:p>
        </p:txBody>
      </p:sp>
    </p:spTree>
    <p:extLst>
      <p:ext uri="{BB962C8B-B14F-4D97-AF65-F5344CB8AC3E}">
        <p14:creationId xmlns:p14="http://schemas.microsoft.com/office/powerpoint/2010/main" val="2245584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1" dirty="0">
                <a:latin typeface="Calibri" panose="020F0502020204030204" pitchFamily="34" charset="0"/>
              </a:rPr>
              <a:t>Discussion Points:</a:t>
            </a:r>
            <a:endParaRPr lang="en-US" dirty="0"/>
          </a:p>
          <a:p>
            <a:pPr marL="173422" indent="-173422">
              <a:buFont typeface="Arial" panose="020B0604020202020204" pitchFamily="34" charset="0"/>
              <a:buChar char="•"/>
              <a:defRPr/>
            </a:pPr>
            <a:r>
              <a:rPr lang="en-US" dirty="0"/>
              <a:t>Opioids are medications that bind to specific receptors in the brain that reduce the transmission of pain signals throughout the body and create feelings of relaxation and happiness.</a:t>
            </a:r>
          </a:p>
          <a:p>
            <a:pPr marL="173422" indent="-173422">
              <a:buFont typeface="Arial" panose="020B0604020202020204" pitchFamily="34" charset="0"/>
              <a:buChar char="•"/>
              <a:defRPr/>
            </a:pPr>
            <a:r>
              <a:rPr lang="en-US" dirty="0"/>
              <a:t>Taking opioids regularly can lead to an opioid use disorder.</a:t>
            </a:r>
          </a:p>
          <a:p>
            <a:pPr marL="173422" indent="-173422">
              <a:buFont typeface="Arial" panose="020B0604020202020204" pitchFamily="34" charset="0"/>
              <a:buChar char="•"/>
              <a:defRPr/>
            </a:pPr>
            <a:r>
              <a:rPr lang="en-US" dirty="0"/>
              <a:t>Opioids are a class of drugs that include heroin, synthetic opioids like fentanyl, and other prescription pain relievers like oxycodone (OxyContin®), hydrocodone (Vicodin®), codeine, morphine, and many others. </a:t>
            </a:r>
            <a:endParaRPr lang="en-US" dirty="0">
              <a:cs typeface="Calibri"/>
            </a:endParaRPr>
          </a:p>
          <a:p>
            <a:endParaRPr lang="en-US" dirty="0"/>
          </a:p>
          <a:p>
            <a:r>
              <a:rPr lang="en-US" b="0" dirty="0"/>
              <a:t>Content Sources*: </a:t>
            </a:r>
          </a:p>
          <a:p>
            <a:pPr marL="173422" indent="-173422">
              <a:buFont typeface="Arial" panose="020B0604020202020204" pitchFamily="34" charset="0"/>
              <a:buChar char="•"/>
            </a:pPr>
            <a:r>
              <a:rPr lang="en-US" dirty="0"/>
              <a:t>NIDA, https://nida.nih.gov/research-topics/opioids</a:t>
            </a:r>
          </a:p>
          <a:p>
            <a:pPr marL="173422" indent="-173422">
              <a:buFont typeface="Arial" panose="020B0604020202020204" pitchFamily="34" charset="0"/>
              <a:buChar char="•"/>
            </a:pPr>
            <a:r>
              <a:rPr lang="en-US" dirty="0"/>
              <a:t>NIDA, https://nida.nih.gov/research-topics/commonly-used-drugs-charts#prescription-opioids </a:t>
            </a:r>
          </a:p>
          <a:p>
            <a:pPr marL="173422" indent="-173422">
              <a:buFont typeface="Arial" panose="020B0604020202020204" pitchFamily="34" charset="0"/>
              <a:buChar char="•"/>
            </a:pPr>
            <a:r>
              <a:rPr lang="en-US" dirty="0"/>
              <a:t>NIDA, https://nida.nih.gov/publications/drugfacts/prescription-opioids</a:t>
            </a:r>
          </a:p>
          <a:p>
            <a:pPr defTabSz="924916">
              <a:defRPr/>
            </a:pPr>
            <a:r>
              <a:rPr lang="en-US" b="1" dirty="0"/>
              <a:t>*</a:t>
            </a:r>
            <a:r>
              <a:rPr lang="en-US" b="0" dirty="0"/>
              <a:t>Reminder for NASN—please cite original sources from the NIDA pages listed above, as appropriate </a:t>
            </a:r>
          </a:p>
          <a:p>
            <a:pPr defTabSz="924916">
              <a:defRPr/>
            </a:pPr>
            <a:endParaRPr lang="en-US" dirty="0"/>
          </a:p>
          <a:p>
            <a:pPr defTabSz="924916">
              <a:defRPr/>
            </a:pPr>
            <a:r>
              <a:rPr lang="en-US" b="0" dirty="0"/>
              <a:t>Graphic Source: </a:t>
            </a:r>
            <a:r>
              <a:rPr lang="en-US" dirty="0"/>
              <a:t>NIDA Flickr, https://flic.kr/p/2kcLpWE</a:t>
            </a:r>
          </a:p>
          <a:p>
            <a:endParaRPr lang="en-US" dirty="0">
              <a:cs typeface="Calibri"/>
            </a:endParaRPr>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7</a:t>
            </a:fld>
            <a:endParaRPr lang="en-US" altLang="en-US"/>
          </a:p>
        </p:txBody>
      </p:sp>
    </p:spTree>
    <p:extLst>
      <p:ext uri="{BB962C8B-B14F-4D97-AF65-F5344CB8AC3E}">
        <p14:creationId xmlns:p14="http://schemas.microsoft.com/office/powerpoint/2010/main" val="791927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Discussion Points: </a:t>
            </a:r>
          </a:p>
          <a:p>
            <a:pPr marL="173422" indent="-173422">
              <a:buFont typeface="Arial" panose="020B0604020202020204" pitchFamily="34" charset="0"/>
              <a:buChar char="•"/>
            </a:pPr>
            <a:r>
              <a:rPr lang="en-US" b="0" i="0" dirty="0">
                <a:solidFill>
                  <a:srgbClr val="474747"/>
                </a:solidFill>
                <a:effectLst/>
                <a:latin typeface="Open Sans"/>
                <a:ea typeface="Open Sans"/>
                <a:cs typeface="Open Sans"/>
              </a:rPr>
              <a:t>Medications for opioid overdose, withdrawal, and addiction (also known as severe Substance Use Disorder) are safe, effective and save lives.</a:t>
            </a:r>
          </a:p>
          <a:p>
            <a:pPr marL="173422" indent="-173422">
              <a:buFont typeface="Arial" panose="020B0604020202020204" pitchFamily="34" charset="0"/>
              <a:buChar char="•"/>
            </a:pPr>
            <a:r>
              <a:rPr lang="en-US" b="0" i="0" dirty="0">
                <a:solidFill>
                  <a:srgbClr val="474747"/>
                </a:solidFill>
                <a:effectLst/>
                <a:latin typeface="Open Sans"/>
                <a:ea typeface="Open Sans"/>
                <a:cs typeface="Open Sans"/>
              </a:rPr>
              <a:t>Naloxone is a life-saving medication that reverses overdose and is available as an emergency nasal spray or injection. Some brand names include </a:t>
            </a:r>
            <a:r>
              <a:rPr lang="en-US" b="0" i="0" dirty="0" err="1">
                <a:solidFill>
                  <a:srgbClr val="474747"/>
                </a:solidFill>
                <a:effectLst/>
                <a:latin typeface="Open Sans"/>
                <a:ea typeface="Open Sans"/>
                <a:cs typeface="Open Sans"/>
              </a:rPr>
              <a:t>Kloxxado</a:t>
            </a:r>
            <a:r>
              <a:rPr lang="en-US" b="0" i="0" dirty="0">
                <a:solidFill>
                  <a:srgbClr val="474747"/>
                </a:solidFill>
                <a:effectLst/>
                <a:latin typeface="Open Sans"/>
                <a:ea typeface="Open Sans"/>
                <a:cs typeface="Open Sans"/>
              </a:rPr>
              <a:t>®, </a:t>
            </a:r>
            <a:r>
              <a:rPr lang="en-US" dirty="0">
                <a:solidFill>
                  <a:srgbClr val="474747"/>
                </a:solidFill>
                <a:latin typeface="Open Sans"/>
                <a:ea typeface="Open Sans"/>
                <a:cs typeface="Open Sans"/>
              </a:rPr>
              <a:t>NARCAN</a:t>
            </a:r>
            <a:r>
              <a:rPr lang="en-US" b="0" i="0" dirty="0">
                <a:solidFill>
                  <a:srgbClr val="474747"/>
                </a:solidFill>
                <a:effectLst/>
                <a:latin typeface="Open Sans"/>
                <a:ea typeface="Open Sans"/>
                <a:cs typeface="Open Sans"/>
              </a:rPr>
              <a:t>®, and </a:t>
            </a:r>
            <a:r>
              <a:rPr lang="en-US" dirty="0">
                <a:solidFill>
                  <a:srgbClr val="474747"/>
                </a:solidFill>
                <a:latin typeface="Open Sans"/>
                <a:ea typeface="Open Sans"/>
                <a:cs typeface="Open Sans"/>
              </a:rPr>
              <a:t>ZIMHI</a:t>
            </a:r>
            <a:r>
              <a:rPr lang="en-US" b="0" i="0" dirty="0">
                <a:solidFill>
                  <a:srgbClr val="474747"/>
                </a:solidFill>
                <a:effectLst/>
                <a:latin typeface="Open Sans"/>
                <a:ea typeface="Open Sans"/>
                <a:cs typeface="Open Sans"/>
              </a:rPr>
              <a:t>™, and generics are also available.</a:t>
            </a:r>
          </a:p>
          <a:p>
            <a:pPr marL="173422" indent="-173422">
              <a:buFont typeface="Arial" panose="020B0604020202020204" pitchFamily="34" charset="0"/>
              <a:buChar char="•"/>
            </a:pPr>
            <a:r>
              <a:rPr lang="en-US" b="0" i="0" dirty="0">
                <a:solidFill>
                  <a:srgbClr val="474747"/>
                </a:solidFill>
                <a:effectLst/>
                <a:latin typeface="Open Sans"/>
                <a:ea typeface="Open Sans"/>
                <a:cs typeface="Open Sans"/>
              </a:rPr>
              <a:t>We will discuss Naloxone in detail later in this presentation.</a:t>
            </a:r>
            <a:r>
              <a:rPr lang="en-US" dirty="0">
                <a:solidFill>
                  <a:srgbClr val="474747"/>
                </a:solidFill>
                <a:latin typeface="Open Sans"/>
                <a:ea typeface="Open Sans"/>
                <a:cs typeface="Open Sans"/>
              </a:rPr>
              <a:t> </a:t>
            </a:r>
            <a:endParaRPr lang="en-US" b="0" i="0" dirty="0">
              <a:solidFill>
                <a:srgbClr val="474747"/>
              </a:solidFill>
              <a:effectLst/>
              <a:latin typeface="Open Sans" panose="020B0606030504020204" pitchFamily="34" charset="0"/>
              <a:ea typeface="Open Sans"/>
              <a:cs typeface="Open Sans"/>
            </a:endParaRPr>
          </a:p>
          <a:p>
            <a:pPr defTabSz="924916">
              <a:defRPr/>
            </a:pPr>
            <a:endParaRPr lang="en-US" dirty="0">
              <a:cs typeface="Calibri"/>
            </a:endParaRPr>
          </a:p>
          <a:p>
            <a:pPr defTabSz="924916">
              <a:defRPr/>
            </a:pPr>
            <a:r>
              <a:rPr lang="en-US" dirty="0">
                <a:cs typeface="Calibri"/>
              </a:rPr>
              <a:t>Content and graphic source: </a:t>
            </a:r>
            <a:r>
              <a:rPr lang="en-US" b="0" i="0" dirty="0">
                <a:solidFill>
                  <a:srgbClr val="474747"/>
                </a:solidFill>
                <a:effectLst/>
                <a:latin typeface="Open Sans"/>
                <a:ea typeface="Open Sans"/>
                <a:cs typeface="Open Sans"/>
              </a:rPr>
              <a:t>https://nida.nih.gov/research-topics/opioids/medications-opioid-overdose-withdrawal-addiction-infographic</a:t>
            </a:r>
            <a:endParaRPr lang="en-US" dirty="0">
              <a:latin typeface="Open Sans"/>
              <a:ea typeface="Open Sans"/>
              <a:cs typeface="Open Sans"/>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b="0" i="0" dirty="0">
              <a:solidFill>
                <a:srgbClr val="474747"/>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defTabSz="462458">
              <a:defRPr/>
            </a:pPr>
            <a:fld id="{71D8D04A-80AB-4183-A142-7BC4CCE30AFE}" type="slidenum">
              <a:rPr lang="en-US" altLang="en-US">
                <a:solidFill>
                  <a:prstClr val="black"/>
                </a:solidFill>
              </a:rPr>
              <a:pPr defTabSz="462458">
                <a:defRPr/>
              </a:pPr>
              <a:t>8</a:t>
            </a:fld>
            <a:endParaRPr lang="en-US" altLang="en-US">
              <a:solidFill>
                <a:prstClr val="black"/>
              </a:solidFill>
            </a:endParaRPr>
          </a:p>
        </p:txBody>
      </p:sp>
    </p:spTree>
    <p:extLst>
      <p:ext uri="{BB962C8B-B14F-4D97-AF65-F5344CB8AC3E}">
        <p14:creationId xmlns:p14="http://schemas.microsoft.com/office/powerpoint/2010/main" val="2383671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1D8D04A-80AB-4183-A142-7BC4CCE30AFE}" type="slidenum">
              <a:rPr lang="en-US" altLang="en-US" smtClean="0"/>
              <a:pPr>
                <a:defRPr/>
              </a:pPr>
              <a:t>9</a:t>
            </a:fld>
            <a:endParaRPr lang="en-US" altLang="en-US"/>
          </a:p>
        </p:txBody>
      </p:sp>
    </p:spTree>
    <p:extLst>
      <p:ext uri="{BB962C8B-B14F-4D97-AF65-F5344CB8AC3E}">
        <p14:creationId xmlns:p14="http://schemas.microsoft.com/office/powerpoint/2010/main" val="196928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385F9E55-C8F6-4752-A984-23AC3371D9A5}" type="datetimeFigureOut">
              <a:rPr lang="en-US" smtClean="0"/>
              <a:pPr>
                <a:defRPr/>
              </a:pPr>
              <a:t>8/25/2023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337D6C1-4732-4928-A084-0CF0F46AC012}" type="slidenum">
              <a:rPr lang="en-US" altLang="en-US" smtClean="0"/>
              <a:pPr>
                <a:defRPr/>
              </a:pPr>
              <a:t>‹#›</a:t>
            </a:fld>
            <a:endParaRPr lang="en-US" altLang="en-US"/>
          </a:p>
        </p:txBody>
      </p:sp>
      <p:sp>
        <p:nvSpPr>
          <p:cNvPr id="7" name="Rectangle 6">
            <a:extLst>
              <a:ext uri="{FF2B5EF4-FFF2-40B4-BE49-F238E27FC236}">
                <a16:creationId xmlns:a16="http://schemas.microsoft.com/office/drawing/2014/main" id="{22201789-3A09-3305-CEB5-94E4F3318858}"/>
              </a:ext>
            </a:extLst>
          </p:cNvPr>
          <p:cNvSpPr/>
          <p:nvPr userDrawn="1"/>
        </p:nvSpPr>
        <p:spPr>
          <a:xfrm>
            <a:off x="152400" y="152400"/>
            <a:ext cx="8839200" cy="3733800"/>
          </a:xfrm>
          <a:prstGeom prst="rect">
            <a:avLst/>
          </a:prstGeom>
          <a:solidFill>
            <a:srgbClr val="CC14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A829A99-6103-8A6E-D452-81E1FF9F489E}"/>
              </a:ext>
            </a:extLst>
          </p:cNvPr>
          <p:cNvSpPr/>
          <p:nvPr userDrawn="1"/>
        </p:nvSpPr>
        <p:spPr>
          <a:xfrm>
            <a:off x="152400" y="4038600"/>
            <a:ext cx="8839200" cy="2667000"/>
          </a:xfrm>
          <a:prstGeom prst="rect">
            <a:avLst/>
          </a:prstGeom>
          <a:solidFill>
            <a:srgbClr val="005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descr="biglogo.bmp">
            <a:extLst>
              <a:ext uri="{FF2B5EF4-FFF2-40B4-BE49-F238E27FC236}">
                <a16:creationId xmlns:a16="http://schemas.microsoft.com/office/drawing/2014/main" id="{5998258F-71D4-34D3-A371-FB58865B15C2}"/>
              </a:ext>
            </a:extLst>
          </p:cNvPr>
          <p:cNvPicPr>
            <a:picLocks noChangeAspect="1"/>
          </p:cNvPicPr>
          <p:nvPr userDrawn="1"/>
        </p:nvPicPr>
        <p:blipFill>
          <a:blip r:embed="rId2" cstate="print">
            <a:clrChange>
              <a:clrFrom>
                <a:srgbClr val="FFFFFF"/>
              </a:clrFrom>
              <a:clrTo>
                <a:srgbClr val="FFFFFF">
                  <a:alpha val="0"/>
                </a:srgbClr>
              </a:clrTo>
            </a:clrChange>
            <a:duotone>
              <a:schemeClr val="bg2">
                <a:shade val="45000"/>
                <a:satMod val="135000"/>
              </a:schemeClr>
              <a:prstClr val="white"/>
            </a:duotone>
            <a:lum bright="100000"/>
          </a:blip>
          <a:stretch>
            <a:fillRect/>
          </a:stretch>
        </p:blipFill>
        <p:spPr>
          <a:xfrm>
            <a:off x="3124200" y="4419600"/>
            <a:ext cx="2590800" cy="1870879"/>
          </a:xfrm>
          <a:prstGeom prst="rect">
            <a:avLst/>
          </a:prstGeom>
        </p:spPr>
      </p:pic>
    </p:spTree>
    <p:extLst>
      <p:ext uri="{BB962C8B-B14F-4D97-AF65-F5344CB8AC3E}">
        <p14:creationId xmlns:p14="http://schemas.microsoft.com/office/powerpoint/2010/main" val="163634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99A8600-1BB0-41BF-83DD-95340C28BB8C}" type="datetimeFigureOut">
              <a:rPr lang="en-US" smtClean="0"/>
              <a:pPr>
                <a:defRPr/>
              </a:pPr>
              <a:t>8/25/2023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250414-96B9-4077-8555-1CCF362A0E8C}" type="slidenum">
              <a:rPr lang="en-US" altLang="en-US" smtClean="0"/>
              <a:pPr>
                <a:defRPr/>
              </a:pPr>
              <a:t>‹#›</a:t>
            </a:fld>
            <a:endParaRPr lang="en-US" altLang="en-US"/>
          </a:p>
        </p:txBody>
      </p:sp>
    </p:spTree>
    <p:extLst>
      <p:ext uri="{BB962C8B-B14F-4D97-AF65-F5344CB8AC3E}">
        <p14:creationId xmlns:p14="http://schemas.microsoft.com/office/powerpoint/2010/main" val="1942079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DB06EBB-1A7D-4A65-A915-C2A05A08B4E0}" type="datetimeFigureOut">
              <a:rPr lang="en-US" smtClean="0"/>
              <a:pPr>
                <a:defRPr/>
              </a:pPr>
              <a:t>8/25/2023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4EC35B-BC7C-47F7-A34C-1083ABABE33A}" type="slidenum">
              <a:rPr lang="en-US" altLang="en-US" smtClean="0"/>
              <a:pPr>
                <a:defRPr/>
              </a:pPr>
              <a:t>‹#›</a:t>
            </a:fld>
            <a:endParaRPr lang="en-US" altLang="en-US"/>
          </a:p>
        </p:txBody>
      </p:sp>
    </p:spTree>
    <p:extLst>
      <p:ext uri="{BB962C8B-B14F-4D97-AF65-F5344CB8AC3E}">
        <p14:creationId xmlns:p14="http://schemas.microsoft.com/office/powerpoint/2010/main" val="1163564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9144000" cy="11049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609600" y="1524000"/>
            <a:ext cx="8059738" cy="4114800"/>
          </a:xfrm>
          <a:prstGeom prst="rect">
            <a:avLst/>
          </a:prstGeom>
        </p:spPr>
        <p:txBody>
          <a:bodyPr/>
          <a:lstStyle/>
          <a:p>
            <a:pPr lvl="0"/>
            <a:endParaRPr lang="en-US" noProof="0"/>
          </a:p>
        </p:txBody>
      </p:sp>
      <p:pic>
        <p:nvPicPr>
          <p:cNvPr id="4" name="Picture 7">
            <a:extLst>
              <a:ext uri="{FF2B5EF4-FFF2-40B4-BE49-F238E27FC236}">
                <a16:creationId xmlns:a16="http://schemas.microsoft.com/office/drawing/2014/main" id="{4DF7FA4B-CAFF-4FDE-B37A-F429A9A058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767515"/>
            <a:ext cx="9144000"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4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A658-F5A8-36CB-0455-8E893A65692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9EBDA98-EF8F-4E8C-4EA0-BE90CEDF18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AF7C40-A05D-28D4-D93F-82BBCBF779AD}"/>
              </a:ext>
            </a:extLst>
          </p:cNvPr>
          <p:cNvSpPr>
            <a:spLocks noGrp="1"/>
          </p:cNvSpPr>
          <p:nvPr>
            <p:ph type="dt" sz="half" idx="10"/>
          </p:nvPr>
        </p:nvSpPr>
        <p:spPr/>
        <p:txBody>
          <a:bodyPr/>
          <a:lstStyle/>
          <a:p>
            <a:pPr>
              <a:defRPr/>
            </a:pPr>
            <a:fld id="{0EC98EDC-EC8D-4734-9B13-C1BE8882FB0D}" type="datetimeFigureOut">
              <a:rPr lang="en-US" smtClean="0"/>
              <a:pPr>
                <a:defRPr/>
              </a:pPr>
              <a:t>8/25/2023</a:t>
            </a:fld>
            <a:endParaRPr lang="en-US"/>
          </a:p>
        </p:txBody>
      </p:sp>
      <p:sp>
        <p:nvSpPr>
          <p:cNvPr id="5" name="Footer Placeholder 4">
            <a:extLst>
              <a:ext uri="{FF2B5EF4-FFF2-40B4-BE49-F238E27FC236}">
                <a16:creationId xmlns:a16="http://schemas.microsoft.com/office/drawing/2014/main" id="{9100EDC9-C9A8-3E49-48EB-CC2A8185055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449284F-C0D2-4671-FB68-DA8BA7E6DB10}"/>
              </a:ext>
            </a:extLst>
          </p:cNvPr>
          <p:cNvSpPr>
            <a:spLocks noGrp="1"/>
          </p:cNvSpPr>
          <p:nvPr>
            <p:ph type="sldNum" sz="quarter" idx="12"/>
          </p:nvPr>
        </p:nvSpPr>
        <p:spPr/>
        <p:txBody>
          <a:bodyPr/>
          <a:lstStyle/>
          <a:p>
            <a:pPr>
              <a:defRPr/>
            </a:pPr>
            <a:fld id="{DEA84F86-0A09-4ED5-AEE7-42648665B7D7}" type="slidenum">
              <a:rPr lang="en-US" altLang="en-US" smtClean="0"/>
              <a:pPr>
                <a:defRPr/>
              </a:pPr>
              <a:t>‹#›</a:t>
            </a:fld>
            <a:endParaRPr lang="en-US" altLang="en-US"/>
          </a:p>
        </p:txBody>
      </p:sp>
    </p:spTree>
    <p:extLst>
      <p:ext uri="{BB962C8B-B14F-4D97-AF65-F5344CB8AC3E}">
        <p14:creationId xmlns:p14="http://schemas.microsoft.com/office/powerpoint/2010/main" val="3539581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93A0-A858-B447-3400-4B57B5F3E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25285A-5520-3506-37E5-7B8D5D273D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AB665-E2B8-1558-B067-E735C1A68D66}"/>
              </a:ext>
            </a:extLst>
          </p:cNvPr>
          <p:cNvSpPr>
            <a:spLocks noGrp="1"/>
          </p:cNvSpPr>
          <p:nvPr>
            <p:ph type="dt" sz="half" idx="10"/>
          </p:nvPr>
        </p:nvSpPr>
        <p:spPr/>
        <p:txBody>
          <a:bodyPr/>
          <a:lstStyle/>
          <a:p>
            <a:pPr>
              <a:defRPr/>
            </a:pPr>
            <a:fld id="{70DA7AA5-A58C-4EF9-94DA-DBE08F225D69}" type="datetimeFigureOut">
              <a:rPr lang="en-US" smtClean="0"/>
              <a:pPr>
                <a:defRPr/>
              </a:pPr>
              <a:t>8/25/2023</a:t>
            </a:fld>
            <a:endParaRPr lang="en-US"/>
          </a:p>
        </p:txBody>
      </p:sp>
      <p:sp>
        <p:nvSpPr>
          <p:cNvPr id="5" name="Footer Placeholder 4">
            <a:extLst>
              <a:ext uri="{FF2B5EF4-FFF2-40B4-BE49-F238E27FC236}">
                <a16:creationId xmlns:a16="http://schemas.microsoft.com/office/drawing/2014/main" id="{FC07EE19-60C2-5857-92BE-56B9885C76D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A34AA01-DD94-430C-F27E-8C6F507BE3A4}"/>
              </a:ext>
            </a:extLst>
          </p:cNvPr>
          <p:cNvSpPr>
            <a:spLocks noGrp="1"/>
          </p:cNvSpPr>
          <p:nvPr>
            <p:ph type="sldNum" sz="quarter" idx="12"/>
          </p:nvPr>
        </p:nvSpPr>
        <p:spPr/>
        <p:txBody>
          <a:bodyPr/>
          <a:lstStyle/>
          <a:p>
            <a:pPr>
              <a:defRPr/>
            </a:pPr>
            <a:fld id="{62808ABF-30F8-4ED1-AE81-EFF3345650E4}" type="slidenum">
              <a:rPr lang="en-US" altLang="en-US" smtClean="0"/>
              <a:pPr>
                <a:defRPr/>
              </a:pPr>
              <a:t>‹#›</a:t>
            </a:fld>
            <a:endParaRPr lang="en-US" altLang="en-US"/>
          </a:p>
        </p:txBody>
      </p:sp>
      <p:sp>
        <p:nvSpPr>
          <p:cNvPr id="7" name="Freeform 6">
            <a:extLst>
              <a:ext uri="{FF2B5EF4-FFF2-40B4-BE49-F238E27FC236}">
                <a16:creationId xmlns:a16="http://schemas.microsoft.com/office/drawing/2014/main" id="{C321E309-E7FC-3F8B-5243-A8D5DB42C6D6}"/>
              </a:ext>
            </a:extLst>
          </p:cNvPr>
          <p:cNvSpPr/>
          <p:nvPr userDrawn="1"/>
        </p:nvSpPr>
        <p:spPr>
          <a:xfrm flipH="1">
            <a:off x="0" y="5943600"/>
            <a:ext cx="9144000" cy="914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000 h 10000"/>
              <a:gd name="connsiteX0" fmla="*/ 0 w 10000"/>
              <a:gd name="connsiteY0" fmla="*/ 75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500 h 10000"/>
              <a:gd name="connsiteX0" fmla="*/ 0 w 10000"/>
              <a:gd name="connsiteY0" fmla="*/ 66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66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6667"/>
                </a:moveTo>
                <a:lnTo>
                  <a:pt x="10000" y="0"/>
                </a:lnTo>
                <a:lnTo>
                  <a:pt x="10000" y="10000"/>
                </a:lnTo>
                <a:lnTo>
                  <a:pt x="0" y="10000"/>
                </a:lnTo>
                <a:lnTo>
                  <a:pt x="0" y="6667"/>
                </a:lnTo>
                <a:close/>
              </a:path>
            </a:pathLst>
          </a:custGeom>
          <a:solidFill>
            <a:srgbClr val="00538E"/>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descr="biglogo.bmp">
            <a:extLst>
              <a:ext uri="{FF2B5EF4-FFF2-40B4-BE49-F238E27FC236}">
                <a16:creationId xmlns:a16="http://schemas.microsoft.com/office/drawing/2014/main" id="{F26B7E9E-0D1E-A8E2-F50B-1FFDA940D583}"/>
              </a:ext>
            </a:extLst>
          </p:cNvPr>
          <p:cNvPicPr>
            <a:picLocks noChangeAspect="1"/>
          </p:cNvPicPr>
          <p:nvPr userDrawn="1"/>
        </p:nvPicPr>
        <p:blipFill>
          <a:blip r:embed="rId2" cstate="print">
            <a:clrChange>
              <a:clrFrom>
                <a:srgbClr val="FFFFFF"/>
              </a:clrFrom>
              <a:clrTo>
                <a:srgbClr val="FFFFFF">
                  <a:alpha val="0"/>
                </a:srgbClr>
              </a:clrTo>
            </a:clrChange>
            <a:duotone>
              <a:schemeClr val="bg2">
                <a:shade val="45000"/>
                <a:satMod val="135000"/>
              </a:schemeClr>
              <a:prstClr val="white"/>
            </a:duotone>
            <a:lum bright="100000"/>
          </a:blip>
          <a:stretch>
            <a:fillRect/>
          </a:stretch>
        </p:blipFill>
        <p:spPr>
          <a:xfrm>
            <a:off x="76200" y="6045156"/>
            <a:ext cx="1066800" cy="770362"/>
          </a:xfrm>
          <a:prstGeom prst="rect">
            <a:avLst/>
          </a:prstGeom>
        </p:spPr>
      </p:pic>
      <p:sp>
        <p:nvSpPr>
          <p:cNvPr id="9" name="Rectangle 8">
            <a:extLst>
              <a:ext uri="{FF2B5EF4-FFF2-40B4-BE49-F238E27FC236}">
                <a16:creationId xmlns:a16="http://schemas.microsoft.com/office/drawing/2014/main" id="{23B60E89-D9A8-25C9-9F42-2F11E1566E18}"/>
              </a:ext>
            </a:extLst>
          </p:cNvPr>
          <p:cNvSpPr/>
          <p:nvPr userDrawn="1"/>
        </p:nvSpPr>
        <p:spPr>
          <a:xfrm>
            <a:off x="0" y="0"/>
            <a:ext cx="9144000" cy="228600"/>
          </a:xfrm>
          <a:prstGeom prst="rect">
            <a:avLst/>
          </a:prstGeom>
          <a:solidFill>
            <a:srgbClr val="00538E"/>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009739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BD91-00FD-D72E-67CE-A0CFCD56C91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E4837E4-926C-9108-8B58-F0A278D5D0C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E4F363-296B-E658-4EEF-E886F604B8A3}"/>
              </a:ext>
            </a:extLst>
          </p:cNvPr>
          <p:cNvSpPr>
            <a:spLocks noGrp="1"/>
          </p:cNvSpPr>
          <p:nvPr>
            <p:ph type="dt" sz="half" idx="10"/>
          </p:nvPr>
        </p:nvSpPr>
        <p:spPr/>
        <p:txBody>
          <a:bodyPr/>
          <a:lstStyle/>
          <a:p>
            <a:pPr>
              <a:defRPr/>
            </a:pPr>
            <a:fld id="{8F3F58E6-8081-4FEC-8EEA-37F74F7A7380}" type="datetimeFigureOut">
              <a:rPr lang="en-US" smtClean="0"/>
              <a:pPr>
                <a:defRPr/>
              </a:pPr>
              <a:t>8/25/2023</a:t>
            </a:fld>
            <a:endParaRPr lang="en-US"/>
          </a:p>
        </p:txBody>
      </p:sp>
      <p:sp>
        <p:nvSpPr>
          <p:cNvPr id="5" name="Footer Placeholder 4">
            <a:extLst>
              <a:ext uri="{FF2B5EF4-FFF2-40B4-BE49-F238E27FC236}">
                <a16:creationId xmlns:a16="http://schemas.microsoft.com/office/drawing/2014/main" id="{302DF692-ADB8-AC06-1203-A3FBCB6641F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A0E6ADE-E448-B9C6-C251-36791259B7FC}"/>
              </a:ext>
            </a:extLst>
          </p:cNvPr>
          <p:cNvSpPr>
            <a:spLocks noGrp="1"/>
          </p:cNvSpPr>
          <p:nvPr>
            <p:ph type="sldNum" sz="quarter" idx="12"/>
          </p:nvPr>
        </p:nvSpPr>
        <p:spPr/>
        <p:txBody>
          <a:bodyPr/>
          <a:lstStyle/>
          <a:p>
            <a:pPr>
              <a:defRPr/>
            </a:pPr>
            <a:fld id="{0FFC831E-BF32-4B48-AEA8-6FFFF798D7FF}" type="slidenum">
              <a:rPr lang="en-US" altLang="en-US" smtClean="0"/>
              <a:pPr>
                <a:defRPr/>
              </a:pPr>
              <a:t>‹#›</a:t>
            </a:fld>
            <a:endParaRPr lang="en-US" altLang="en-US"/>
          </a:p>
        </p:txBody>
      </p:sp>
    </p:spTree>
    <p:extLst>
      <p:ext uri="{BB962C8B-B14F-4D97-AF65-F5344CB8AC3E}">
        <p14:creationId xmlns:p14="http://schemas.microsoft.com/office/powerpoint/2010/main" val="582657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6AFC-B1F9-EC2C-8A15-421420496D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AD1F93-4BDD-FA9B-8AD8-1CD5219D193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671E2E-3DA6-5DB1-3040-5FEB28C1694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2579B-F124-24C2-F4F0-F7C9851AD08F}"/>
              </a:ext>
            </a:extLst>
          </p:cNvPr>
          <p:cNvSpPr>
            <a:spLocks noGrp="1"/>
          </p:cNvSpPr>
          <p:nvPr>
            <p:ph type="dt" sz="half" idx="10"/>
          </p:nvPr>
        </p:nvSpPr>
        <p:spPr/>
        <p:txBody>
          <a:bodyPr/>
          <a:lstStyle/>
          <a:p>
            <a:pPr>
              <a:defRPr/>
            </a:pPr>
            <a:fld id="{E2812DF4-5758-4130-B4B1-63210003A2DE}" type="datetimeFigureOut">
              <a:rPr lang="en-US" smtClean="0"/>
              <a:pPr>
                <a:defRPr/>
              </a:pPr>
              <a:t>8/25/2023</a:t>
            </a:fld>
            <a:endParaRPr lang="en-US"/>
          </a:p>
        </p:txBody>
      </p:sp>
      <p:sp>
        <p:nvSpPr>
          <p:cNvPr id="6" name="Footer Placeholder 5">
            <a:extLst>
              <a:ext uri="{FF2B5EF4-FFF2-40B4-BE49-F238E27FC236}">
                <a16:creationId xmlns:a16="http://schemas.microsoft.com/office/drawing/2014/main" id="{9A498527-61B8-CA11-4D72-77AA6C81500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29B7878-3E63-8F9E-2EF4-2550190B1932}"/>
              </a:ext>
            </a:extLst>
          </p:cNvPr>
          <p:cNvSpPr>
            <a:spLocks noGrp="1"/>
          </p:cNvSpPr>
          <p:nvPr>
            <p:ph type="sldNum" sz="quarter" idx="12"/>
          </p:nvPr>
        </p:nvSpPr>
        <p:spPr/>
        <p:txBody>
          <a:bodyPr/>
          <a:lstStyle/>
          <a:p>
            <a:pPr>
              <a:defRPr/>
            </a:pPr>
            <a:fld id="{14CA2670-479D-46C7-95F9-2CE0F6141018}" type="slidenum">
              <a:rPr lang="en-US" altLang="en-US" smtClean="0"/>
              <a:pPr>
                <a:defRPr/>
              </a:pPr>
              <a:t>‹#›</a:t>
            </a:fld>
            <a:endParaRPr lang="en-US" altLang="en-US"/>
          </a:p>
        </p:txBody>
      </p:sp>
    </p:spTree>
    <p:extLst>
      <p:ext uri="{BB962C8B-B14F-4D97-AF65-F5344CB8AC3E}">
        <p14:creationId xmlns:p14="http://schemas.microsoft.com/office/powerpoint/2010/main" val="925930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3D55-82F7-42A0-1AF1-BE1BA83B964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A6226C-C964-36B5-2118-D050322BBD0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2E16144-2EC7-0442-D219-379D92327D4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93FE2-298C-9F41-FF8D-D0C78E304AB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9CB67F-D94F-EB3C-165D-8CA20C1AB7B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19F26-8818-2E7F-DB19-04380D73E508}"/>
              </a:ext>
            </a:extLst>
          </p:cNvPr>
          <p:cNvSpPr>
            <a:spLocks noGrp="1"/>
          </p:cNvSpPr>
          <p:nvPr>
            <p:ph type="dt" sz="half" idx="10"/>
          </p:nvPr>
        </p:nvSpPr>
        <p:spPr/>
        <p:txBody>
          <a:bodyPr/>
          <a:lstStyle/>
          <a:p>
            <a:pPr>
              <a:defRPr/>
            </a:pPr>
            <a:fld id="{F3A09F15-5C2C-46FA-BFBD-FB7B48FFBF7C}" type="datetimeFigureOut">
              <a:rPr lang="en-US" smtClean="0"/>
              <a:pPr>
                <a:defRPr/>
              </a:pPr>
              <a:t>8/25/2023</a:t>
            </a:fld>
            <a:endParaRPr lang="en-US"/>
          </a:p>
        </p:txBody>
      </p:sp>
      <p:sp>
        <p:nvSpPr>
          <p:cNvPr id="8" name="Footer Placeholder 7">
            <a:extLst>
              <a:ext uri="{FF2B5EF4-FFF2-40B4-BE49-F238E27FC236}">
                <a16:creationId xmlns:a16="http://schemas.microsoft.com/office/drawing/2014/main" id="{664EE915-A38C-AE59-2743-FCE93977149B}"/>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4356A013-F600-32F1-AFDA-8B98270B5E4B}"/>
              </a:ext>
            </a:extLst>
          </p:cNvPr>
          <p:cNvSpPr>
            <a:spLocks noGrp="1"/>
          </p:cNvSpPr>
          <p:nvPr>
            <p:ph type="sldNum" sz="quarter" idx="12"/>
          </p:nvPr>
        </p:nvSpPr>
        <p:spPr/>
        <p:txBody>
          <a:bodyPr/>
          <a:lstStyle/>
          <a:p>
            <a:pPr>
              <a:defRPr/>
            </a:pPr>
            <a:fld id="{61F93384-C0DC-46D7-851A-959909979526}" type="slidenum">
              <a:rPr lang="en-US" altLang="en-US" smtClean="0"/>
              <a:pPr>
                <a:defRPr/>
              </a:pPr>
              <a:t>‹#›</a:t>
            </a:fld>
            <a:endParaRPr lang="en-US" altLang="en-US"/>
          </a:p>
        </p:txBody>
      </p:sp>
      <p:sp>
        <p:nvSpPr>
          <p:cNvPr id="10" name="Freeform 6">
            <a:extLst>
              <a:ext uri="{FF2B5EF4-FFF2-40B4-BE49-F238E27FC236}">
                <a16:creationId xmlns:a16="http://schemas.microsoft.com/office/drawing/2014/main" id="{AAA4DEB4-B586-2422-7E5E-E82EBA540623}"/>
              </a:ext>
            </a:extLst>
          </p:cNvPr>
          <p:cNvSpPr/>
          <p:nvPr userDrawn="1"/>
        </p:nvSpPr>
        <p:spPr>
          <a:xfrm flipH="1">
            <a:off x="0" y="5943600"/>
            <a:ext cx="9144000" cy="914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000 h 10000"/>
              <a:gd name="connsiteX0" fmla="*/ 0 w 10000"/>
              <a:gd name="connsiteY0" fmla="*/ 75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500 h 10000"/>
              <a:gd name="connsiteX0" fmla="*/ 0 w 10000"/>
              <a:gd name="connsiteY0" fmla="*/ 66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66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6667"/>
                </a:moveTo>
                <a:lnTo>
                  <a:pt x="10000" y="0"/>
                </a:lnTo>
                <a:lnTo>
                  <a:pt x="10000" y="10000"/>
                </a:lnTo>
                <a:lnTo>
                  <a:pt x="0" y="10000"/>
                </a:lnTo>
                <a:lnTo>
                  <a:pt x="0" y="6667"/>
                </a:lnTo>
                <a:close/>
              </a:path>
            </a:pathLst>
          </a:custGeom>
          <a:solidFill>
            <a:srgbClr val="00538E"/>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0" descr="biglogo.bmp">
            <a:extLst>
              <a:ext uri="{FF2B5EF4-FFF2-40B4-BE49-F238E27FC236}">
                <a16:creationId xmlns:a16="http://schemas.microsoft.com/office/drawing/2014/main" id="{F9878684-BAA2-8A51-C4AF-77D7C65C2085}"/>
              </a:ext>
            </a:extLst>
          </p:cNvPr>
          <p:cNvPicPr>
            <a:picLocks noChangeAspect="1"/>
          </p:cNvPicPr>
          <p:nvPr userDrawn="1"/>
        </p:nvPicPr>
        <p:blipFill>
          <a:blip r:embed="rId2" cstate="print">
            <a:clrChange>
              <a:clrFrom>
                <a:srgbClr val="FFFFFF"/>
              </a:clrFrom>
              <a:clrTo>
                <a:srgbClr val="FFFFFF">
                  <a:alpha val="0"/>
                </a:srgbClr>
              </a:clrTo>
            </a:clrChange>
            <a:duotone>
              <a:schemeClr val="bg2">
                <a:shade val="45000"/>
                <a:satMod val="135000"/>
              </a:schemeClr>
              <a:prstClr val="white"/>
            </a:duotone>
            <a:lum bright="100000"/>
          </a:blip>
          <a:stretch>
            <a:fillRect/>
          </a:stretch>
        </p:blipFill>
        <p:spPr>
          <a:xfrm>
            <a:off x="76200" y="6045156"/>
            <a:ext cx="1066800" cy="770362"/>
          </a:xfrm>
          <a:prstGeom prst="rect">
            <a:avLst/>
          </a:prstGeom>
        </p:spPr>
      </p:pic>
      <p:sp>
        <p:nvSpPr>
          <p:cNvPr id="12" name="Rectangle 11">
            <a:extLst>
              <a:ext uri="{FF2B5EF4-FFF2-40B4-BE49-F238E27FC236}">
                <a16:creationId xmlns:a16="http://schemas.microsoft.com/office/drawing/2014/main" id="{0AF514CA-8543-8C36-61BD-B34873063415}"/>
              </a:ext>
            </a:extLst>
          </p:cNvPr>
          <p:cNvSpPr/>
          <p:nvPr userDrawn="1"/>
        </p:nvSpPr>
        <p:spPr>
          <a:xfrm>
            <a:off x="0" y="0"/>
            <a:ext cx="9144000" cy="228600"/>
          </a:xfrm>
          <a:prstGeom prst="rect">
            <a:avLst/>
          </a:prstGeom>
          <a:solidFill>
            <a:srgbClr val="00538E"/>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559381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1C93-E430-D4CB-6E46-606CA8AAD9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08B07D-4A18-7589-495F-CC9E391A1496}"/>
              </a:ext>
            </a:extLst>
          </p:cNvPr>
          <p:cNvSpPr>
            <a:spLocks noGrp="1"/>
          </p:cNvSpPr>
          <p:nvPr>
            <p:ph type="dt" sz="half" idx="10"/>
          </p:nvPr>
        </p:nvSpPr>
        <p:spPr/>
        <p:txBody>
          <a:bodyPr/>
          <a:lstStyle/>
          <a:p>
            <a:pPr>
              <a:defRPr/>
            </a:pPr>
            <a:fld id="{52392DB0-FB32-4FD6-87A2-C1DFF74BA47C}" type="datetimeFigureOut">
              <a:rPr lang="en-US" smtClean="0"/>
              <a:pPr>
                <a:defRPr/>
              </a:pPr>
              <a:t>8/25/2023</a:t>
            </a:fld>
            <a:endParaRPr lang="en-US"/>
          </a:p>
        </p:txBody>
      </p:sp>
      <p:sp>
        <p:nvSpPr>
          <p:cNvPr id="4" name="Footer Placeholder 3">
            <a:extLst>
              <a:ext uri="{FF2B5EF4-FFF2-40B4-BE49-F238E27FC236}">
                <a16:creationId xmlns:a16="http://schemas.microsoft.com/office/drawing/2014/main" id="{29BB799E-D972-11F1-18DE-6DB08F63411D}"/>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227A1600-C2E5-78C9-38D8-11DA1E4449EC}"/>
              </a:ext>
            </a:extLst>
          </p:cNvPr>
          <p:cNvSpPr>
            <a:spLocks noGrp="1"/>
          </p:cNvSpPr>
          <p:nvPr>
            <p:ph type="sldNum" sz="quarter" idx="12"/>
          </p:nvPr>
        </p:nvSpPr>
        <p:spPr/>
        <p:txBody>
          <a:bodyPr/>
          <a:lstStyle/>
          <a:p>
            <a:pPr>
              <a:defRPr/>
            </a:pPr>
            <a:fld id="{BEE6CE77-DC9F-4D61-B824-7175D74AF006}" type="slidenum">
              <a:rPr lang="en-US" altLang="en-US" smtClean="0"/>
              <a:pPr>
                <a:defRPr/>
              </a:pPr>
              <a:t>‹#›</a:t>
            </a:fld>
            <a:endParaRPr lang="en-US" altLang="en-US"/>
          </a:p>
        </p:txBody>
      </p:sp>
    </p:spTree>
    <p:extLst>
      <p:ext uri="{BB962C8B-B14F-4D97-AF65-F5344CB8AC3E}">
        <p14:creationId xmlns:p14="http://schemas.microsoft.com/office/powerpoint/2010/main" val="2279923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91DF0-7489-5210-D031-451079676770}"/>
              </a:ext>
            </a:extLst>
          </p:cNvPr>
          <p:cNvSpPr>
            <a:spLocks noGrp="1"/>
          </p:cNvSpPr>
          <p:nvPr>
            <p:ph type="dt" sz="half" idx="10"/>
          </p:nvPr>
        </p:nvSpPr>
        <p:spPr/>
        <p:txBody>
          <a:bodyPr/>
          <a:lstStyle/>
          <a:p>
            <a:pPr>
              <a:defRPr/>
            </a:pPr>
            <a:fld id="{E295D447-BDA8-45B6-8F6B-72527AF5C92D}" type="datetimeFigureOut">
              <a:rPr lang="en-US" smtClean="0"/>
              <a:pPr>
                <a:defRPr/>
              </a:pPr>
              <a:t>8/25/2023</a:t>
            </a:fld>
            <a:endParaRPr lang="en-US"/>
          </a:p>
        </p:txBody>
      </p:sp>
      <p:sp>
        <p:nvSpPr>
          <p:cNvPr id="3" name="Footer Placeholder 2">
            <a:extLst>
              <a:ext uri="{FF2B5EF4-FFF2-40B4-BE49-F238E27FC236}">
                <a16:creationId xmlns:a16="http://schemas.microsoft.com/office/drawing/2014/main" id="{DF037DEC-90CF-25CB-E37C-2257EB5591D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3F8274F9-9AC8-B87B-9810-87279464207B}"/>
              </a:ext>
            </a:extLst>
          </p:cNvPr>
          <p:cNvSpPr>
            <a:spLocks noGrp="1"/>
          </p:cNvSpPr>
          <p:nvPr>
            <p:ph type="sldNum" sz="quarter" idx="12"/>
          </p:nvPr>
        </p:nvSpPr>
        <p:spPr/>
        <p:txBody>
          <a:bodyPr/>
          <a:lstStyle/>
          <a:p>
            <a:pPr>
              <a:defRPr/>
            </a:pPr>
            <a:fld id="{900B49B3-8D94-4AB9-BD3D-4D88313BCFE2}" type="slidenum">
              <a:rPr lang="en-US" altLang="en-US" smtClean="0"/>
              <a:pPr>
                <a:defRPr/>
              </a:pPr>
              <a:t>‹#›</a:t>
            </a:fld>
            <a:endParaRPr lang="en-US" altLang="en-US"/>
          </a:p>
        </p:txBody>
      </p:sp>
    </p:spTree>
    <p:extLst>
      <p:ext uri="{BB962C8B-B14F-4D97-AF65-F5344CB8AC3E}">
        <p14:creationId xmlns:p14="http://schemas.microsoft.com/office/powerpoint/2010/main" val="3115164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EC20A3A-9255-4F35-AF00-3C427099E960}" type="datetimeFigureOut">
              <a:rPr lang="en-US" smtClean="0"/>
              <a:pPr>
                <a:defRPr/>
              </a:pPr>
              <a:t>8/25/2023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4BB2CE-5705-404A-B17D-A93F483D6EBF}" type="slidenum">
              <a:rPr lang="en-US" altLang="en-US" smtClean="0"/>
              <a:pPr>
                <a:defRPr/>
              </a:pPr>
              <a:t>‹#›</a:t>
            </a:fld>
            <a:endParaRPr lang="en-US" altLang="en-US"/>
          </a:p>
        </p:txBody>
      </p:sp>
      <p:sp>
        <p:nvSpPr>
          <p:cNvPr id="7" name="Rectangle 6">
            <a:extLst>
              <a:ext uri="{FF2B5EF4-FFF2-40B4-BE49-F238E27FC236}">
                <a16:creationId xmlns:a16="http://schemas.microsoft.com/office/drawing/2014/main" id="{9406AE90-A98A-BFFA-C121-8F2AECBF49B7}"/>
              </a:ext>
            </a:extLst>
          </p:cNvPr>
          <p:cNvSpPr/>
          <p:nvPr userDrawn="1"/>
        </p:nvSpPr>
        <p:spPr>
          <a:xfrm>
            <a:off x="152400" y="5715000"/>
            <a:ext cx="8839200" cy="990600"/>
          </a:xfrm>
          <a:prstGeom prst="rect">
            <a:avLst/>
          </a:prstGeom>
          <a:solidFill>
            <a:srgbClr val="005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descr="biglogo.bmp">
            <a:extLst>
              <a:ext uri="{FF2B5EF4-FFF2-40B4-BE49-F238E27FC236}">
                <a16:creationId xmlns:a16="http://schemas.microsoft.com/office/drawing/2014/main" id="{7D9E2AEF-D4EC-DF06-4948-537E70789664}"/>
              </a:ext>
            </a:extLst>
          </p:cNvPr>
          <p:cNvPicPr>
            <a:picLocks noChangeAspect="1"/>
          </p:cNvPicPr>
          <p:nvPr userDrawn="1"/>
        </p:nvPicPr>
        <p:blipFill>
          <a:blip r:embed="rId2" cstate="print">
            <a:clrChange>
              <a:clrFrom>
                <a:srgbClr val="FFFFFF"/>
              </a:clrFrom>
              <a:clrTo>
                <a:srgbClr val="FFFFFF">
                  <a:alpha val="0"/>
                </a:srgbClr>
              </a:clrTo>
            </a:clrChange>
            <a:duotone>
              <a:schemeClr val="bg2">
                <a:shade val="45000"/>
                <a:satMod val="135000"/>
              </a:schemeClr>
              <a:prstClr val="white"/>
            </a:duotone>
            <a:lum bright="100000"/>
          </a:blip>
          <a:stretch>
            <a:fillRect/>
          </a:stretch>
        </p:blipFill>
        <p:spPr>
          <a:xfrm>
            <a:off x="4038600" y="5859038"/>
            <a:ext cx="1066800" cy="770362"/>
          </a:xfrm>
          <a:prstGeom prst="rect">
            <a:avLst/>
          </a:prstGeom>
        </p:spPr>
      </p:pic>
      <p:sp>
        <p:nvSpPr>
          <p:cNvPr id="9" name="TextBox 6">
            <a:extLst>
              <a:ext uri="{FF2B5EF4-FFF2-40B4-BE49-F238E27FC236}">
                <a16:creationId xmlns:a16="http://schemas.microsoft.com/office/drawing/2014/main" id="{4323F100-0170-DBB5-3C26-470005B88385}"/>
              </a:ext>
            </a:extLst>
          </p:cNvPr>
          <p:cNvSpPr txBox="1">
            <a:spLocks noChangeArrowheads="1"/>
          </p:cNvSpPr>
          <p:nvPr userDrawn="1"/>
        </p:nvSpPr>
        <p:spPr bwMode="auto">
          <a:xfrm>
            <a:off x="381000" y="4751388"/>
            <a:ext cx="8153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6600">
                <a:solidFill>
                  <a:srgbClr val="A6A6A6"/>
                </a:solidFill>
              </a:rPr>
              <a:t>DRAFT</a:t>
            </a:r>
          </a:p>
        </p:txBody>
      </p:sp>
    </p:spTree>
    <p:extLst>
      <p:ext uri="{BB962C8B-B14F-4D97-AF65-F5344CB8AC3E}">
        <p14:creationId xmlns:p14="http://schemas.microsoft.com/office/powerpoint/2010/main" val="396628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B953D-61F0-F6B5-94AD-2AE5699B5FB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E980D00-2900-8335-8C5E-B519B7B27C2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16FB98-E2E5-BEBE-CAD0-A367E8DA3C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686CF4-BFE8-0A49-F85D-7BBC7531B84B}"/>
              </a:ext>
            </a:extLst>
          </p:cNvPr>
          <p:cNvSpPr>
            <a:spLocks noGrp="1"/>
          </p:cNvSpPr>
          <p:nvPr>
            <p:ph type="dt" sz="half" idx="10"/>
          </p:nvPr>
        </p:nvSpPr>
        <p:spPr/>
        <p:txBody>
          <a:bodyPr/>
          <a:lstStyle/>
          <a:p>
            <a:pPr>
              <a:defRPr/>
            </a:pPr>
            <a:fld id="{EF90E43E-15A7-4B07-A1E8-A080C69E8EDC}" type="datetimeFigureOut">
              <a:rPr lang="en-US" smtClean="0"/>
              <a:pPr>
                <a:defRPr/>
              </a:pPr>
              <a:t>8/25/2023</a:t>
            </a:fld>
            <a:endParaRPr lang="en-US"/>
          </a:p>
        </p:txBody>
      </p:sp>
      <p:sp>
        <p:nvSpPr>
          <p:cNvPr id="6" name="Footer Placeholder 5">
            <a:extLst>
              <a:ext uri="{FF2B5EF4-FFF2-40B4-BE49-F238E27FC236}">
                <a16:creationId xmlns:a16="http://schemas.microsoft.com/office/drawing/2014/main" id="{57A509BD-8AB3-B3B6-F5E4-8407331BED3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98145AC-9E6A-5394-5A0E-B854ADF3423E}"/>
              </a:ext>
            </a:extLst>
          </p:cNvPr>
          <p:cNvSpPr>
            <a:spLocks noGrp="1"/>
          </p:cNvSpPr>
          <p:nvPr>
            <p:ph type="sldNum" sz="quarter" idx="12"/>
          </p:nvPr>
        </p:nvSpPr>
        <p:spPr/>
        <p:txBody>
          <a:bodyPr/>
          <a:lstStyle/>
          <a:p>
            <a:pPr>
              <a:defRPr/>
            </a:pPr>
            <a:fld id="{848CB8FD-04C0-470F-ABF3-567670F56953}" type="slidenum">
              <a:rPr lang="en-US" altLang="en-US" smtClean="0"/>
              <a:pPr>
                <a:defRPr/>
              </a:pPr>
              <a:t>‹#›</a:t>
            </a:fld>
            <a:endParaRPr lang="en-US" altLang="en-US"/>
          </a:p>
        </p:txBody>
      </p:sp>
    </p:spTree>
    <p:extLst>
      <p:ext uri="{BB962C8B-B14F-4D97-AF65-F5344CB8AC3E}">
        <p14:creationId xmlns:p14="http://schemas.microsoft.com/office/powerpoint/2010/main" val="2356419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EAA5-31DE-B5C2-BD33-778E6C90F48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0DF15E8-3F4C-1FE0-429C-89EC504F8B5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C69F24-7D1E-E6E4-C9D1-63E522E462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E4359D-7FE5-3B59-9978-693A50F40BEB}"/>
              </a:ext>
            </a:extLst>
          </p:cNvPr>
          <p:cNvSpPr>
            <a:spLocks noGrp="1"/>
          </p:cNvSpPr>
          <p:nvPr>
            <p:ph type="dt" sz="half" idx="10"/>
          </p:nvPr>
        </p:nvSpPr>
        <p:spPr/>
        <p:txBody>
          <a:bodyPr/>
          <a:lstStyle/>
          <a:p>
            <a:pPr>
              <a:defRPr/>
            </a:pPr>
            <a:fld id="{8A2D0B3D-3B61-4868-BB49-ACF13734270A}" type="datetimeFigureOut">
              <a:rPr lang="en-US" smtClean="0"/>
              <a:pPr>
                <a:defRPr/>
              </a:pPr>
              <a:t>8/25/2023</a:t>
            </a:fld>
            <a:endParaRPr lang="en-US"/>
          </a:p>
        </p:txBody>
      </p:sp>
      <p:sp>
        <p:nvSpPr>
          <p:cNvPr id="6" name="Footer Placeholder 5">
            <a:extLst>
              <a:ext uri="{FF2B5EF4-FFF2-40B4-BE49-F238E27FC236}">
                <a16:creationId xmlns:a16="http://schemas.microsoft.com/office/drawing/2014/main" id="{37467C62-6424-AE1F-79C2-6A9478DE600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345EB8A-8109-7165-E5D8-4AD13A57B4E9}"/>
              </a:ext>
            </a:extLst>
          </p:cNvPr>
          <p:cNvSpPr>
            <a:spLocks noGrp="1"/>
          </p:cNvSpPr>
          <p:nvPr>
            <p:ph type="sldNum" sz="quarter" idx="12"/>
          </p:nvPr>
        </p:nvSpPr>
        <p:spPr/>
        <p:txBody>
          <a:bodyPr/>
          <a:lstStyle/>
          <a:p>
            <a:pPr>
              <a:defRPr/>
            </a:pPr>
            <a:fld id="{00FE8575-6EC1-4141-8FAF-B068BDA7B873}" type="slidenum">
              <a:rPr lang="en-US" altLang="en-US" smtClean="0"/>
              <a:pPr>
                <a:defRPr/>
              </a:pPr>
              <a:t>‹#›</a:t>
            </a:fld>
            <a:endParaRPr lang="en-US" altLang="en-US"/>
          </a:p>
        </p:txBody>
      </p:sp>
    </p:spTree>
    <p:extLst>
      <p:ext uri="{BB962C8B-B14F-4D97-AF65-F5344CB8AC3E}">
        <p14:creationId xmlns:p14="http://schemas.microsoft.com/office/powerpoint/2010/main" val="272596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775B-CD92-B976-3EDF-E1C57E899E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244CD5-F603-F3AC-77DB-53A605010B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CF62D2-4298-D215-AF20-494123B5F4E8}"/>
              </a:ext>
            </a:extLst>
          </p:cNvPr>
          <p:cNvSpPr>
            <a:spLocks noGrp="1"/>
          </p:cNvSpPr>
          <p:nvPr>
            <p:ph type="dt" sz="half" idx="10"/>
          </p:nvPr>
        </p:nvSpPr>
        <p:spPr/>
        <p:txBody>
          <a:bodyPr/>
          <a:lstStyle/>
          <a:p>
            <a:pPr>
              <a:defRPr/>
            </a:pPr>
            <a:fld id="{AE3955EB-1985-4109-BCD1-90027933B733}" type="datetimeFigureOut">
              <a:rPr lang="en-US" smtClean="0"/>
              <a:pPr>
                <a:defRPr/>
              </a:pPr>
              <a:t>8/25/2023</a:t>
            </a:fld>
            <a:endParaRPr lang="en-US"/>
          </a:p>
        </p:txBody>
      </p:sp>
      <p:sp>
        <p:nvSpPr>
          <p:cNvPr id="5" name="Footer Placeholder 4">
            <a:extLst>
              <a:ext uri="{FF2B5EF4-FFF2-40B4-BE49-F238E27FC236}">
                <a16:creationId xmlns:a16="http://schemas.microsoft.com/office/drawing/2014/main" id="{FB0CDB0A-EC26-3A7A-A4D7-395034B5B8D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5504BE4-3146-E9AB-51CD-E9089B092287}"/>
              </a:ext>
            </a:extLst>
          </p:cNvPr>
          <p:cNvSpPr>
            <a:spLocks noGrp="1"/>
          </p:cNvSpPr>
          <p:nvPr>
            <p:ph type="sldNum" sz="quarter" idx="12"/>
          </p:nvPr>
        </p:nvSpPr>
        <p:spPr/>
        <p:txBody>
          <a:bodyPr/>
          <a:lstStyle/>
          <a:p>
            <a:pPr>
              <a:defRPr/>
            </a:pPr>
            <a:fld id="{0C6B4EC3-CAF7-4F2B-9498-65F68E076B1A}" type="slidenum">
              <a:rPr lang="en-US" altLang="en-US" smtClean="0"/>
              <a:pPr>
                <a:defRPr/>
              </a:pPr>
              <a:t>‹#›</a:t>
            </a:fld>
            <a:endParaRPr lang="en-US" altLang="en-US"/>
          </a:p>
        </p:txBody>
      </p:sp>
    </p:spTree>
    <p:extLst>
      <p:ext uri="{BB962C8B-B14F-4D97-AF65-F5344CB8AC3E}">
        <p14:creationId xmlns:p14="http://schemas.microsoft.com/office/powerpoint/2010/main" val="1747256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41C876-314A-DFF4-8396-3E3E6F8F807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0ACE33-2CEA-31E7-E2A4-B9E2945D93E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84DA5-AA2D-E752-DB39-0F84B4B90141}"/>
              </a:ext>
            </a:extLst>
          </p:cNvPr>
          <p:cNvSpPr>
            <a:spLocks noGrp="1"/>
          </p:cNvSpPr>
          <p:nvPr>
            <p:ph type="dt" sz="half" idx="10"/>
          </p:nvPr>
        </p:nvSpPr>
        <p:spPr/>
        <p:txBody>
          <a:bodyPr/>
          <a:lstStyle/>
          <a:p>
            <a:pPr>
              <a:defRPr/>
            </a:pPr>
            <a:fld id="{C82E9C34-C691-4B57-BD5B-06D291556626}" type="datetimeFigureOut">
              <a:rPr lang="en-US" smtClean="0"/>
              <a:pPr>
                <a:defRPr/>
              </a:pPr>
              <a:t>8/25/2023</a:t>
            </a:fld>
            <a:endParaRPr lang="en-US"/>
          </a:p>
        </p:txBody>
      </p:sp>
      <p:sp>
        <p:nvSpPr>
          <p:cNvPr id="5" name="Footer Placeholder 4">
            <a:extLst>
              <a:ext uri="{FF2B5EF4-FFF2-40B4-BE49-F238E27FC236}">
                <a16:creationId xmlns:a16="http://schemas.microsoft.com/office/drawing/2014/main" id="{733E1527-6E3F-B634-041B-8E59B996007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FC18A4F-33BF-F641-9912-671D07230148}"/>
              </a:ext>
            </a:extLst>
          </p:cNvPr>
          <p:cNvSpPr>
            <a:spLocks noGrp="1"/>
          </p:cNvSpPr>
          <p:nvPr>
            <p:ph type="sldNum" sz="quarter" idx="12"/>
          </p:nvPr>
        </p:nvSpPr>
        <p:spPr/>
        <p:txBody>
          <a:bodyPr/>
          <a:lstStyle/>
          <a:p>
            <a:pPr>
              <a:defRPr/>
            </a:pPr>
            <a:fld id="{5DF3970A-ED4F-4612-9C9B-4FCCBB92B604}" type="slidenum">
              <a:rPr lang="en-US" altLang="en-US" smtClean="0"/>
              <a:pPr>
                <a:defRPr/>
              </a:pPr>
              <a:t>‹#›</a:t>
            </a:fld>
            <a:endParaRPr lang="en-US" altLang="en-US"/>
          </a:p>
        </p:txBody>
      </p:sp>
    </p:spTree>
    <p:extLst>
      <p:ext uri="{BB962C8B-B14F-4D97-AF65-F5344CB8AC3E}">
        <p14:creationId xmlns:p14="http://schemas.microsoft.com/office/powerpoint/2010/main" val="3003452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97C2FE-0286-8BDC-E466-DB5CDFEA5EFE}"/>
              </a:ext>
            </a:extLst>
          </p:cNvPr>
          <p:cNvSpPr/>
          <p:nvPr userDrawn="1"/>
        </p:nvSpPr>
        <p:spPr>
          <a:xfrm>
            <a:off x="0" y="0"/>
            <a:ext cx="9144000" cy="6858000"/>
          </a:xfrm>
          <a:prstGeom prst="rect">
            <a:avLst/>
          </a:prstGeom>
          <a:solidFill>
            <a:srgbClr val="005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Oval 3">
            <a:extLst>
              <a:ext uri="{FF2B5EF4-FFF2-40B4-BE49-F238E27FC236}">
                <a16:creationId xmlns:a16="http://schemas.microsoft.com/office/drawing/2014/main" id="{DD5F6038-587A-7BEF-86B8-69E40E9699F7}"/>
              </a:ext>
            </a:extLst>
          </p:cNvPr>
          <p:cNvSpPr/>
          <p:nvPr userDrawn="1"/>
        </p:nvSpPr>
        <p:spPr>
          <a:xfrm>
            <a:off x="-609600" y="-1371600"/>
            <a:ext cx="10363200" cy="5105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t>      </a:t>
            </a:r>
          </a:p>
        </p:txBody>
      </p:sp>
      <p:pic>
        <p:nvPicPr>
          <p:cNvPr id="5" name="Picture 8" descr="biglogo.bmp">
            <a:extLst>
              <a:ext uri="{FF2B5EF4-FFF2-40B4-BE49-F238E27FC236}">
                <a16:creationId xmlns:a16="http://schemas.microsoft.com/office/drawing/2014/main" id="{01C88E6E-9EBA-774C-3786-9C80A83B02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7000" y="533400"/>
            <a:ext cx="34448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038600"/>
            <a:ext cx="7772400" cy="1470025"/>
          </a:xfrm>
        </p:spPr>
        <p:txBody>
          <a:bodyPr/>
          <a:lstStyle/>
          <a:p>
            <a:r>
              <a:rPr lang="en-US"/>
              <a:t>Click to edit Master title style</a:t>
            </a:r>
          </a:p>
        </p:txBody>
      </p:sp>
      <p:sp>
        <p:nvSpPr>
          <p:cNvPr id="6" name="Date Placeholder 3">
            <a:extLst>
              <a:ext uri="{FF2B5EF4-FFF2-40B4-BE49-F238E27FC236}">
                <a16:creationId xmlns:a16="http://schemas.microsoft.com/office/drawing/2014/main" id="{AA2FDB8F-D3F3-E37D-47A0-30D602A29094}"/>
              </a:ext>
            </a:extLst>
          </p:cNvPr>
          <p:cNvSpPr>
            <a:spLocks noGrp="1"/>
          </p:cNvSpPr>
          <p:nvPr>
            <p:ph type="dt" sz="half" idx="10"/>
          </p:nvPr>
        </p:nvSpPr>
        <p:spPr/>
        <p:txBody>
          <a:bodyPr/>
          <a:lstStyle>
            <a:lvl1pPr>
              <a:defRPr/>
            </a:lvl1pPr>
          </a:lstStyle>
          <a:p>
            <a:pPr>
              <a:defRPr/>
            </a:pPr>
            <a:fld id="{06902880-7B2B-419B-BD30-B394BEFD24B0}" type="datetimeFigureOut">
              <a:rPr lang="en-US"/>
              <a:pPr>
                <a:defRPr/>
              </a:pPr>
              <a:t>8/25/2023</a:t>
            </a:fld>
            <a:endParaRPr lang="en-US"/>
          </a:p>
        </p:txBody>
      </p:sp>
      <p:sp>
        <p:nvSpPr>
          <p:cNvPr id="7" name="Footer Placeholder 4">
            <a:extLst>
              <a:ext uri="{FF2B5EF4-FFF2-40B4-BE49-F238E27FC236}">
                <a16:creationId xmlns:a16="http://schemas.microsoft.com/office/drawing/2014/main" id="{E05E9403-055C-71BB-37F7-AF8935A1702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46CF9C36-A17B-15E3-E4EB-5391FBC70EC4}"/>
              </a:ext>
            </a:extLst>
          </p:cNvPr>
          <p:cNvSpPr>
            <a:spLocks noGrp="1"/>
          </p:cNvSpPr>
          <p:nvPr>
            <p:ph type="sldNum" sz="quarter" idx="12"/>
          </p:nvPr>
        </p:nvSpPr>
        <p:spPr/>
        <p:txBody>
          <a:bodyPr/>
          <a:lstStyle>
            <a:lvl1pPr>
              <a:defRPr/>
            </a:lvl1pPr>
          </a:lstStyle>
          <a:p>
            <a:pPr>
              <a:defRPr/>
            </a:pPr>
            <a:fld id="{F520DC36-D40C-4B53-A138-68429435C171}" type="slidenum">
              <a:rPr lang="en-US" altLang="en-US"/>
              <a:pPr>
                <a:defRPr/>
              </a:pPr>
              <a:t>‹#›</a:t>
            </a:fld>
            <a:endParaRPr lang="en-US" altLang="en-US"/>
          </a:p>
        </p:txBody>
      </p:sp>
    </p:spTree>
    <p:extLst>
      <p:ext uri="{BB962C8B-B14F-4D97-AF65-F5344CB8AC3E}">
        <p14:creationId xmlns:p14="http://schemas.microsoft.com/office/powerpoint/2010/main" val="2590055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9144000" cy="11049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609600" y="1524000"/>
            <a:ext cx="8059738" cy="4114800"/>
          </a:xfrm>
          <a:prstGeom prst="rect">
            <a:avLst/>
          </a:prstGeom>
        </p:spPr>
        <p:txBody>
          <a:bodyPr/>
          <a:lstStyle/>
          <a:p>
            <a:pPr lvl="0"/>
            <a:endParaRPr lang="en-US" noProof="0"/>
          </a:p>
        </p:txBody>
      </p:sp>
      <p:pic>
        <p:nvPicPr>
          <p:cNvPr id="4" name="Picture 7">
            <a:extLst>
              <a:ext uri="{FF2B5EF4-FFF2-40B4-BE49-F238E27FC236}">
                <a16:creationId xmlns:a16="http://schemas.microsoft.com/office/drawing/2014/main" id="{4DF7FA4B-CAFF-4FDE-B37A-F429A9A058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767515"/>
            <a:ext cx="9144000"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205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A3D791-0524-4F31-D819-1562C71ABBC0}"/>
              </a:ext>
            </a:extLst>
          </p:cNvPr>
          <p:cNvSpPr/>
          <p:nvPr userDrawn="1"/>
        </p:nvSpPr>
        <p:spPr>
          <a:xfrm>
            <a:off x="0" y="0"/>
            <a:ext cx="9144000" cy="6858000"/>
          </a:xfrm>
          <a:prstGeom prst="rect">
            <a:avLst/>
          </a:prstGeom>
          <a:solidFill>
            <a:srgbClr val="005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Oval 3">
            <a:extLst>
              <a:ext uri="{FF2B5EF4-FFF2-40B4-BE49-F238E27FC236}">
                <a16:creationId xmlns:a16="http://schemas.microsoft.com/office/drawing/2014/main" id="{F010E956-D69A-BE7A-A5F5-27D21A632000}"/>
              </a:ext>
            </a:extLst>
          </p:cNvPr>
          <p:cNvSpPr/>
          <p:nvPr userDrawn="1"/>
        </p:nvSpPr>
        <p:spPr>
          <a:xfrm>
            <a:off x="-609600" y="-1371600"/>
            <a:ext cx="10363200" cy="5105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t>      </a:t>
            </a:r>
          </a:p>
        </p:txBody>
      </p:sp>
      <p:pic>
        <p:nvPicPr>
          <p:cNvPr id="5" name="Picture 8" descr="biglogo.bmp">
            <a:extLst>
              <a:ext uri="{FF2B5EF4-FFF2-40B4-BE49-F238E27FC236}">
                <a16:creationId xmlns:a16="http://schemas.microsoft.com/office/drawing/2014/main" id="{79F8DD87-C687-BA0B-2B5C-E49A9386E8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7000" y="533400"/>
            <a:ext cx="34448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038600"/>
            <a:ext cx="7772400" cy="1470025"/>
          </a:xfrm>
        </p:spPr>
        <p:txBody>
          <a:bodyPr/>
          <a:lstStyle/>
          <a:p>
            <a:r>
              <a:rPr lang="en-US"/>
              <a:t>Click to edit Master title style</a:t>
            </a:r>
          </a:p>
        </p:txBody>
      </p:sp>
      <p:sp>
        <p:nvSpPr>
          <p:cNvPr id="6" name="Date Placeholder 3">
            <a:extLst>
              <a:ext uri="{FF2B5EF4-FFF2-40B4-BE49-F238E27FC236}">
                <a16:creationId xmlns:a16="http://schemas.microsoft.com/office/drawing/2014/main" id="{893B8EF1-1613-3A47-932D-BD9CF04839B3}"/>
              </a:ext>
            </a:extLst>
          </p:cNvPr>
          <p:cNvSpPr>
            <a:spLocks noGrp="1"/>
          </p:cNvSpPr>
          <p:nvPr>
            <p:ph type="dt" sz="half" idx="10"/>
          </p:nvPr>
        </p:nvSpPr>
        <p:spPr/>
        <p:txBody>
          <a:bodyPr/>
          <a:lstStyle>
            <a:lvl1pPr>
              <a:defRPr/>
            </a:lvl1pPr>
          </a:lstStyle>
          <a:p>
            <a:pPr>
              <a:defRPr/>
            </a:pPr>
            <a:fld id="{3277FFF0-0312-4A31-B15E-A27E8B5CC787}" type="datetimeFigureOut">
              <a:rPr lang="en-US"/>
              <a:pPr>
                <a:defRPr/>
              </a:pPr>
              <a:t>8/25/2023</a:t>
            </a:fld>
            <a:endParaRPr lang="en-US"/>
          </a:p>
        </p:txBody>
      </p:sp>
      <p:sp>
        <p:nvSpPr>
          <p:cNvPr id="7" name="Footer Placeholder 4">
            <a:extLst>
              <a:ext uri="{FF2B5EF4-FFF2-40B4-BE49-F238E27FC236}">
                <a16:creationId xmlns:a16="http://schemas.microsoft.com/office/drawing/2014/main" id="{01A6DE0C-1276-DA4B-7F1E-DEB3954F4BD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21F5CBD2-C527-E43F-FD39-89DFE1E57FA8}"/>
              </a:ext>
            </a:extLst>
          </p:cNvPr>
          <p:cNvSpPr>
            <a:spLocks noGrp="1"/>
          </p:cNvSpPr>
          <p:nvPr>
            <p:ph type="sldNum" sz="quarter" idx="12"/>
          </p:nvPr>
        </p:nvSpPr>
        <p:spPr/>
        <p:txBody>
          <a:bodyPr/>
          <a:lstStyle>
            <a:lvl1pPr>
              <a:defRPr/>
            </a:lvl1pPr>
          </a:lstStyle>
          <a:p>
            <a:pPr>
              <a:defRPr/>
            </a:pPr>
            <a:fld id="{2C9918D5-AA4F-43EF-B24E-E117222BD3B6}" type="slidenum">
              <a:rPr lang="en-US" altLang="en-US"/>
              <a:pPr>
                <a:defRPr/>
              </a:pPr>
              <a:t>‹#›</a:t>
            </a:fld>
            <a:endParaRPr lang="en-US" altLang="en-US"/>
          </a:p>
        </p:txBody>
      </p:sp>
    </p:spTree>
    <p:extLst>
      <p:ext uri="{BB962C8B-B14F-4D97-AF65-F5344CB8AC3E}">
        <p14:creationId xmlns:p14="http://schemas.microsoft.com/office/powerpoint/2010/main" val="1605244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D84F007A-D405-FD40-1315-4457F497C935}"/>
              </a:ext>
            </a:extLst>
          </p:cNvPr>
          <p:cNvSpPr/>
          <p:nvPr userDrawn="1"/>
        </p:nvSpPr>
        <p:spPr>
          <a:xfrm flipH="1">
            <a:off x="0" y="5943600"/>
            <a:ext cx="9144000" cy="9144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000 h 10000"/>
              <a:gd name="connsiteX0" fmla="*/ 0 w 10000"/>
              <a:gd name="connsiteY0" fmla="*/ 75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500 h 10000"/>
              <a:gd name="connsiteX0" fmla="*/ 0 w 10000"/>
              <a:gd name="connsiteY0" fmla="*/ 666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666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6667"/>
                </a:moveTo>
                <a:lnTo>
                  <a:pt x="10000" y="0"/>
                </a:lnTo>
                <a:lnTo>
                  <a:pt x="10000" y="10000"/>
                </a:lnTo>
                <a:lnTo>
                  <a:pt x="0" y="10000"/>
                </a:lnTo>
                <a:lnTo>
                  <a:pt x="0" y="6667"/>
                </a:lnTo>
                <a:close/>
              </a:path>
            </a:pathLst>
          </a:custGeom>
          <a:solidFill>
            <a:srgbClr val="00538E"/>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4" descr="biglogo.bmp">
            <a:extLst>
              <a:ext uri="{FF2B5EF4-FFF2-40B4-BE49-F238E27FC236}">
                <a16:creationId xmlns:a16="http://schemas.microsoft.com/office/drawing/2014/main" id="{D5B0A59C-1178-7499-7906-81860193D90A}"/>
              </a:ext>
            </a:extLst>
          </p:cNvPr>
          <p:cNvPicPr>
            <a:picLocks noChangeAspect="1"/>
          </p:cNvPicPr>
          <p:nvPr userDrawn="1"/>
        </p:nvPicPr>
        <p:blipFill>
          <a:blip r:embed="rId2" cstate="print">
            <a:clrChange>
              <a:clrFrom>
                <a:srgbClr val="FFFFFF"/>
              </a:clrFrom>
              <a:clrTo>
                <a:srgbClr val="FFFFFF">
                  <a:alpha val="0"/>
                </a:srgbClr>
              </a:clrTo>
            </a:clrChange>
            <a:duotone>
              <a:schemeClr val="bg2">
                <a:shade val="45000"/>
                <a:satMod val="135000"/>
              </a:schemeClr>
              <a:prstClr val="white"/>
            </a:duotone>
            <a:lum bright="100000"/>
          </a:blip>
          <a:stretch>
            <a:fillRect/>
          </a:stretch>
        </p:blipFill>
        <p:spPr>
          <a:xfrm>
            <a:off x="76200" y="6045156"/>
            <a:ext cx="1066800" cy="770362"/>
          </a:xfrm>
          <a:prstGeom prst="rect">
            <a:avLst/>
          </a:prstGeom>
        </p:spPr>
      </p:pic>
      <p:sp>
        <p:nvSpPr>
          <p:cNvPr id="6" name="Rectangle 5">
            <a:extLst>
              <a:ext uri="{FF2B5EF4-FFF2-40B4-BE49-F238E27FC236}">
                <a16:creationId xmlns:a16="http://schemas.microsoft.com/office/drawing/2014/main" id="{849468A7-131C-5321-8A1D-27D3E01EE53B}"/>
              </a:ext>
            </a:extLst>
          </p:cNvPr>
          <p:cNvSpPr/>
          <p:nvPr userDrawn="1"/>
        </p:nvSpPr>
        <p:spPr>
          <a:xfrm>
            <a:off x="0" y="0"/>
            <a:ext cx="9144000" cy="228600"/>
          </a:xfrm>
          <a:prstGeom prst="rect">
            <a:avLst/>
          </a:prstGeom>
          <a:solidFill>
            <a:srgbClr val="00538E"/>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828800" y="274638"/>
            <a:ext cx="68580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F223007-428F-D007-53CA-DB149FADB45D}"/>
              </a:ext>
            </a:extLst>
          </p:cNvPr>
          <p:cNvSpPr>
            <a:spLocks noGrp="1"/>
          </p:cNvSpPr>
          <p:nvPr>
            <p:ph type="dt" sz="half" idx="10"/>
          </p:nvPr>
        </p:nvSpPr>
        <p:spPr/>
        <p:txBody>
          <a:bodyPr/>
          <a:lstStyle>
            <a:lvl1pPr>
              <a:defRPr/>
            </a:lvl1pPr>
          </a:lstStyle>
          <a:p>
            <a:pPr>
              <a:defRPr/>
            </a:pPr>
            <a:fld id="{8E6FD9F2-8240-482D-A7F1-C35B4961CA55}" type="datetimeFigureOut">
              <a:rPr lang="en-US"/>
              <a:pPr>
                <a:defRPr/>
              </a:pPr>
              <a:t>8/25/2023</a:t>
            </a:fld>
            <a:endParaRPr lang="en-US"/>
          </a:p>
        </p:txBody>
      </p:sp>
      <p:sp>
        <p:nvSpPr>
          <p:cNvPr id="8" name="Footer Placeholder 4">
            <a:extLst>
              <a:ext uri="{FF2B5EF4-FFF2-40B4-BE49-F238E27FC236}">
                <a16:creationId xmlns:a16="http://schemas.microsoft.com/office/drawing/2014/main" id="{95F620AE-EBC7-A166-01E0-229DBA42F8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E4A3D0B-C358-F640-B71F-1F98103DDD74}"/>
              </a:ext>
            </a:extLst>
          </p:cNvPr>
          <p:cNvSpPr>
            <a:spLocks noGrp="1"/>
          </p:cNvSpPr>
          <p:nvPr>
            <p:ph type="sldNum" sz="quarter" idx="12"/>
          </p:nvPr>
        </p:nvSpPr>
        <p:spPr/>
        <p:txBody>
          <a:bodyPr/>
          <a:lstStyle>
            <a:lvl1pPr>
              <a:defRPr/>
            </a:lvl1pPr>
          </a:lstStyle>
          <a:p>
            <a:pPr>
              <a:defRPr/>
            </a:pPr>
            <a:fld id="{128A089C-A8BB-4F72-8E63-9D628FCE59C0}" type="slidenum">
              <a:rPr lang="en-US" altLang="en-US"/>
              <a:pPr>
                <a:defRPr/>
              </a:pPr>
              <a:t>‹#›</a:t>
            </a:fld>
            <a:endParaRPr lang="en-US" altLang="en-US"/>
          </a:p>
        </p:txBody>
      </p:sp>
    </p:spTree>
    <p:extLst>
      <p:ext uri="{BB962C8B-B14F-4D97-AF65-F5344CB8AC3E}">
        <p14:creationId xmlns:p14="http://schemas.microsoft.com/office/powerpoint/2010/main" val="21655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42041-B188-0DBD-6230-47BB92B82542}"/>
              </a:ext>
            </a:extLst>
          </p:cNvPr>
          <p:cNvSpPr>
            <a:spLocks noGrp="1"/>
          </p:cNvSpPr>
          <p:nvPr>
            <p:ph type="dt" sz="half" idx="10"/>
          </p:nvPr>
        </p:nvSpPr>
        <p:spPr/>
        <p:txBody>
          <a:bodyPr/>
          <a:lstStyle>
            <a:lvl1pPr>
              <a:defRPr/>
            </a:lvl1pPr>
          </a:lstStyle>
          <a:p>
            <a:pPr>
              <a:defRPr/>
            </a:pPr>
            <a:fld id="{71CB0FC8-2B50-4FE6-8BC2-CCA701B66A28}" type="datetimeFigureOut">
              <a:rPr lang="en-US"/>
              <a:pPr>
                <a:defRPr/>
              </a:pPr>
              <a:t>8/25/2023</a:t>
            </a:fld>
            <a:endParaRPr lang="en-US"/>
          </a:p>
        </p:txBody>
      </p:sp>
      <p:sp>
        <p:nvSpPr>
          <p:cNvPr id="5" name="Footer Placeholder 4">
            <a:extLst>
              <a:ext uri="{FF2B5EF4-FFF2-40B4-BE49-F238E27FC236}">
                <a16:creationId xmlns:a16="http://schemas.microsoft.com/office/drawing/2014/main" id="{A8E78B27-2DCA-4817-45CC-0D5397BDF4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D81305-A84A-A086-3883-1A64106CE46B}"/>
              </a:ext>
            </a:extLst>
          </p:cNvPr>
          <p:cNvSpPr>
            <a:spLocks noGrp="1"/>
          </p:cNvSpPr>
          <p:nvPr>
            <p:ph type="sldNum" sz="quarter" idx="12"/>
          </p:nvPr>
        </p:nvSpPr>
        <p:spPr/>
        <p:txBody>
          <a:bodyPr/>
          <a:lstStyle>
            <a:lvl1pPr>
              <a:defRPr/>
            </a:lvl1pPr>
          </a:lstStyle>
          <a:p>
            <a:pPr>
              <a:defRPr/>
            </a:pPr>
            <a:fld id="{82836A52-CEF8-4243-ABF5-EE5BBCF49BA7}" type="slidenum">
              <a:rPr lang="en-US" altLang="en-US"/>
              <a:pPr>
                <a:defRPr/>
              </a:pPr>
              <a:t>‹#›</a:t>
            </a:fld>
            <a:endParaRPr lang="en-US" altLang="en-US"/>
          </a:p>
        </p:txBody>
      </p:sp>
    </p:spTree>
    <p:extLst>
      <p:ext uri="{BB962C8B-B14F-4D97-AF65-F5344CB8AC3E}">
        <p14:creationId xmlns:p14="http://schemas.microsoft.com/office/powerpoint/2010/main" val="1893718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0065967-3BB2-CEEA-BFD4-9397AAF84E71}"/>
              </a:ext>
            </a:extLst>
          </p:cNvPr>
          <p:cNvSpPr>
            <a:spLocks noGrp="1"/>
          </p:cNvSpPr>
          <p:nvPr>
            <p:ph type="dt" sz="half" idx="10"/>
          </p:nvPr>
        </p:nvSpPr>
        <p:spPr/>
        <p:txBody>
          <a:bodyPr/>
          <a:lstStyle>
            <a:lvl1pPr>
              <a:defRPr/>
            </a:lvl1pPr>
          </a:lstStyle>
          <a:p>
            <a:pPr>
              <a:defRPr/>
            </a:pPr>
            <a:fld id="{8F5CEBFB-2504-406E-9DE8-45E3441D1129}" type="datetimeFigureOut">
              <a:rPr lang="en-US"/>
              <a:pPr>
                <a:defRPr/>
              </a:pPr>
              <a:t>8/25/2023</a:t>
            </a:fld>
            <a:endParaRPr lang="en-US"/>
          </a:p>
        </p:txBody>
      </p:sp>
      <p:sp>
        <p:nvSpPr>
          <p:cNvPr id="6" name="Footer Placeholder 4">
            <a:extLst>
              <a:ext uri="{FF2B5EF4-FFF2-40B4-BE49-F238E27FC236}">
                <a16:creationId xmlns:a16="http://schemas.microsoft.com/office/drawing/2014/main" id="{D66F794F-59C1-8FA0-5A0A-9E96F82B1D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B86B5F-DBB9-56C7-8658-A13E074BD2C7}"/>
              </a:ext>
            </a:extLst>
          </p:cNvPr>
          <p:cNvSpPr>
            <a:spLocks noGrp="1"/>
          </p:cNvSpPr>
          <p:nvPr>
            <p:ph type="sldNum" sz="quarter" idx="12"/>
          </p:nvPr>
        </p:nvSpPr>
        <p:spPr/>
        <p:txBody>
          <a:bodyPr/>
          <a:lstStyle>
            <a:lvl1pPr>
              <a:defRPr/>
            </a:lvl1pPr>
          </a:lstStyle>
          <a:p>
            <a:pPr>
              <a:defRPr/>
            </a:pPr>
            <a:fld id="{5E66624E-BDF7-41C5-AD43-E55FDA2D3B04}" type="slidenum">
              <a:rPr lang="en-US" altLang="en-US"/>
              <a:pPr>
                <a:defRPr/>
              </a:pPr>
              <a:t>‹#›</a:t>
            </a:fld>
            <a:endParaRPr lang="en-US" altLang="en-US"/>
          </a:p>
        </p:txBody>
      </p:sp>
    </p:spTree>
    <p:extLst>
      <p:ext uri="{BB962C8B-B14F-4D97-AF65-F5344CB8AC3E}">
        <p14:creationId xmlns:p14="http://schemas.microsoft.com/office/powerpoint/2010/main" val="851194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5DFF3E8-B69D-49A7-B59E-15EB5CD9334C}" type="datetimeFigureOut">
              <a:rPr lang="en-US" smtClean="0"/>
              <a:pPr>
                <a:defRPr/>
              </a:pPr>
              <a:t>8/25/2023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955B0E4-A642-4F94-8127-EAAAF1812FB2}" type="slidenum">
              <a:rPr lang="en-US" altLang="en-US" smtClean="0"/>
              <a:pPr>
                <a:defRPr/>
              </a:pPr>
              <a:t>‹#›</a:t>
            </a:fld>
            <a:endParaRPr lang="en-US" altLang="en-US"/>
          </a:p>
        </p:txBody>
      </p:sp>
    </p:spTree>
    <p:extLst>
      <p:ext uri="{BB962C8B-B14F-4D97-AF65-F5344CB8AC3E}">
        <p14:creationId xmlns:p14="http://schemas.microsoft.com/office/powerpoint/2010/main" val="271134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C3648CC-0798-C158-EAE0-54FC55B96FD5}"/>
              </a:ext>
            </a:extLst>
          </p:cNvPr>
          <p:cNvSpPr>
            <a:spLocks noGrp="1"/>
          </p:cNvSpPr>
          <p:nvPr>
            <p:ph type="dt" sz="half" idx="10"/>
          </p:nvPr>
        </p:nvSpPr>
        <p:spPr/>
        <p:txBody>
          <a:bodyPr/>
          <a:lstStyle>
            <a:lvl1pPr>
              <a:defRPr/>
            </a:lvl1pPr>
          </a:lstStyle>
          <a:p>
            <a:pPr>
              <a:defRPr/>
            </a:pPr>
            <a:fld id="{CDBD48EC-3CF2-4A44-9141-20367741246A}" type="datetimeFigureOut">
              <a:rPr lang="en-US"/>
              <a:pPr>
                <a:defRPr/>
              </a:pPr>
              <a:t>8/25/2023</a:t>
            </a:fld>
            <a:endParaRPr lang="en-US"/>
          </a:p>
        </p:txBody>
      </p:sp>
      <p:sp>
        <p:nvSpPr>
          <p:cNvPr id="8" name="Footer Placeholder 4">
            <a:extLst>
              <a:ext uri="{FF2B5EF4-FFF2-40B4-BE49-F238E27FC236}">
                <a16:creationId xmlns:a16="http://schemas.microsoft.com/office/drawing/2014/main" id="{F20D6C5C-7C8E-6EC6-A66F-9941084C4D9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2A23E50-D8EA-34CC-3619-2BF3E621CBA1}"/>
              </a:ext>
            </a:extLst>
          </p:cNvPr>
          <p:cNvSpPr>
            <a:spLocks noGrp="1"/>
          </p:cNvSpPr>
          <p:nvPr>
            <p:ph type="sldNum" sz="quarter" idx="12"/>
          </p:nvPr>
        </p:nvSpPr>
        <p:spPr/>
        <p:txBody>
          <a:bodyPr/>
          <a:lstStyle>
            <a:lvl1pPr>
              <a:defRPr/>
            </a:lvl1pPr>
          </a:lstStyle>
          <a:p>
            <a:pPr>
              <a:defRPr/>
            </a:pPr>
            <a:fld id="{1D50C235-11D8-43D8-B519-E6490B5373F7}" type="slidenum">
              <a:rPr lang="en-US" altLang="en-US"/>
              <a:pPr>
                <a:defRPr/>
              </a:pPr>
              <a:t>‹#›</a:t>
            </a:fld>
            <a:endParaRPr lang="en-US" altLang="en-US"/>
          </a:p>
        </p:txBody>
      </p:sp>
    </p:spTree>
    <p:extLst>
      <p:ext uri="{BB962C8B-B14F-4D97-AF65-F5344CB8AC3E}">
        <p14:creationId xmlns:p14="http://schemas.microsoft.com/office/powerpoint/2010/main" val="497859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2B5517D-CC72-8B4C-8413-CA454BE89294}"/>
              </a:ext>
            </a:extLst>
          </p:cNvPr>
          <p:cNvSpPr>
            <a:spLocks noGrp="1"/>
          </p:cNvSpPr>
          <p:nvPr>
            <p:ph type="dt" sz="half" idx="10"/>
          </p:nvPr>
        </p:nvSpPr>
        <p:spPr/>
        <p:txBody>
          <a:bodyPr/>
          <a:lstStyle>
            <a:lvl1pPr>
              <a:defRPr/>
            </a:lvl1pPr>
          </a:lstStyle>
          <a:p>
            <a:pPr>
              <a:defRPr/>
            </a:pPr>
            <a:fld id="{03BC5FB7-037B-4F94-88B2-A12C4FBC0D25}" type="datetimeFigureOut">
              <a:rPr lang="en-US"/>
              <a:pPr>
                <a:defRPr/>
              </a:pPr>
              <a:t>8/25/2023</a:t>
            </a:fld>
            <a:endParaRPr lang="en-US"/>
          </a:p>
        </p:txBody>
      </p:sp>
      <p:sp>
        <p:nvSpPr>
          <p:cNvPr id="4" name="Footer Placeholder 4">
            <a:extLst>
              <a:ext uri="{FF2B5EF4-FFF2-40B4-BE49-F238E27FC236}">
                <a16:creationId xmlns:a16="http://schemas.microsoft.com/office/drawing/2014/main" id="{FF073400-8BA9-4909-0D26-1D4CE01321C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8DB26E-F188-2922-EF40-488834F08BFB}"/>
              </a:ext>
            </a:extLst>
          </p:cNvPr>
          <p:cNvSpPr>
            <a:spLocks noGrp="1"/>
          </p:cNvSpPr>
          <p:nvPr>
            <p:ph type="sldNum" sz="quarter" idx="12"/>
          </p:nvPr>
        </p:nvSpPr>
        <p:spPr/>
        <p:txBody>
          <a:bodyPr/>
          <a:lstStyle>
            <a:lvl1pPr>
              <a:defRPr/>
            </a:lvl1pPr>
          </a:lstStyle>
          <a:p>
            <a:pPr>
              <a:defRPr/>
            </a:pPr>
            <a:fld id="{5132FFAF-E8A6-42AB-9841-EE9AD93D17EA}" type="slidenum">
              <a:rPr lang="en-US" altLang="en-US"/>
              <a:pPr>
                <a:defRPr/>
              </a:pPr>
              <a:t>‹#›</a:t>
            </a:fld>
            <a:endParaRPr lang="en-US" altLang="en-US"/>
          </a:p>
        </p:txBody>
      </p:sp>
    </p:spTree>
    <p:extLst>
      <p:ext uri="{BB962C8B-B14F-4D97-AF65-F5344CB8AC3E}">
        <p14:creationId xmlns:p14="http://schemas.microsoft.com/office/powerpoint/2010/main" val="2996180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18C5B0-5CBB-7EF8-8F2C-10FDDCC10981}"/>
              </a:ext>
            </a:extLst>
          </p:cNvPr>
          <p:cNvSpPr>
            <a:spLocks noGrp="1"/>
          </p:cNvSpPr>
          <p:nvPr>
            <p:ph type="dt" sz="half" idx="10"/>
          </p:nvPr>
        </p:nvSpPr>
        <p:spPr/>
        <p:txBody>
          <a:bodyPr/>
          <a:lstStyle>
            <a:lvl1pPr>
              <a:defRPr/>
            </a:lvl1pPr>
          </a:lstStyle>
          <a:p>
            <a:pPr>
              <a:defRPr/>
            </a:pPr>
            <a:fld id="{D418671A-3405-4C16-A6C8-77C520A4A579}" type="datetimeFigureOut">
              <a:rPr lang="en-US"/>
              <a:pPr>
                <a:defRPr/>
              </a:pPr>
              <a:t>8/25/2023</a:t>
            </a:fld>
            <a:endParaRPr lang="en-US"/>
          </a:p>
        </p:txBody>
      </p:sp>
      <p:sp>
        <p:nvSpPr>
          <p:cNvPr id="3" name="Footer Placeholder 4">
            <a:extLst>
              <a:ext uri="{FF2B5EF4-FFF2-40B4-BE49-F238E27FC236}">
                <a16:creationId xmlns:a16="http://schemas.microsoft.com/office/drawing/2014/main" id="{54AEA704-AD5D-4937-0BEB-BC67C49D756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205393-D2D1-C9A1-7A78-DEF06CE72ABA}"/>
              </a:ext>
            </a:extLst>
          </p:cNvPr>
          <p:cNvSpPr>
            <a:spLocks noGrp="1"/>
          </p:cNvSpPr>
          <p:nvPr>
            <p:ph type="sldNum" sz="quarter" idx="12"/>
          </p:nvPr>
        </p:nvSpPr>
        <p:spPr/>
        <p:txBody>
          <a:bodyPr/>
          <a:lstStyle>
            <a:lvl1pPr>
              <a:defRPr/>
            </a:lvl1pPr>
          </a:lstStyle>
          <a:p>
            <a:pPr>
              <a:defRPr/>
            </a:pPr>
            <a:fld id="{AE1BA15D-8A2F-4906-8D64-F0AC7B64C06C}" type="slidenum">
              <a:rPr lang="en-US" altLang="en-US"/>
              <a:pPr>
                <a:defRPr/>
              </a:pPr>
              <a:t>‹#›</a:t>
            </a:fld>
            <a:endParaRPr lang="en-US" altLang="en-US"/>
          </a:p>
        </p:txBody>
      </p:sp>
    </p:spTree>
    <p:extLst>
      <p:ext uri="{BB962C8B-B14F-4D97-AF65-F5344CB8AC3E}">
        <p14:creationId xmlns:p14="http://schemas.microsoft.com/office/powerpoint/2010/main" val="1406541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C2BCECC-AAAD-D3DB-FB4E-ED898A7CDEB1}"/>
              </a:ext>
            </a:extLst>
          </p:cNvPr>
          <p:cNvSpPr>
            <a:spLocks noGrp="1"/>
          </p:cNvSpPr>
          <p:nvPr>
            <p:ph type="dt" sz="half" idx="10"/>
          </p:nvPr>
        </p:nvSpPr>
        <p:spPr/>
        <p:txBody>
          <a:bodyPr/>
          <a:lstStyle>
            <a:lvl1pPr>
              <a:defRPr/>
            </a:lvl1pPr>
          </a:lstStyle>
          <a:p>
            <a:pPr>
              <a:defRPr/>
            </a:pPr>
            <a:fld id="{E301AD39-76AB-4497-9648-D8953831FEED}" type="datetimeFigureOut">
              <a:rPr lang="en-US"/>
              <a:pPr>
                <a:defRPr/>
              </a:pPr>
              <a:t>8/25/2023</a:t>
            </a:fld>
            <a:endParaRPr lang="en-US"/>
          </a:p>
        </p:txBody>
      </p:sp>
      <p:sp>
        <p:nvSpPr>
          <p:cNvPr id="6" name="Footer Placeholder 4">
            <a:extLst>
              <a:ext uri="{FF2B5EF4-FFF2-40B4-BE49-F238E27FC236}">
                <a16:creationId xmlns:a16="http://schemas.microsoft.com/office/drawing/2014/main" id="{B63C1A32-E08F-F2A3-76F2-A94ABC5CC0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912139-5054-708F-C4F6-28D9735FCD62}"/>
              </a:ext>
            </a:extLst>
          </p:cNvPr>
          <p:cNvSpPr>
            <a:spLocks noGrp="1"/>
          </p:cNvSpPr>
          <p:nvPr>
            <p:ph type="sldNum" sz="quarter" idx="12"/>
          </p:nvPr>
        </p:nvSpPr>
        <p:spPr/>
        <p:txBody>
          <a:bodyPr/>
          <a:lstStyle>
            <a:lvl1pPr>
              <a:defRPr/>
            </a:lvl1pPr>
          </a:lstStyle>
          <a:p>
            <a:pPr>
              <a:defRPr/>
            </a:pPr>
            <a:fld id="{E4907246-796B-452C-9FB5-BE16BE733491}" type="slidenum">
              <a:rPr lang="en-US" altLang="en-US"/>
              <a:pPr>
                <a:defRPr/>
              </a:pPr>
              <a:t>‹#›</a:t>
            </a:fld>
            <a:endParaRPr lang="en-US" altLang="en-US"/>
          </a:p>
        </p:txBody>
      </p:sp>
    </p:spTree>
    <p:extLst>
      <p:ext uri="{BB962C8B-B14F-4D97-AF65-F5344CB8AC3E}">
        <p14:creationId xmlns:p14="http://schemas.microsoft.com/office/powerpoint/2010/main" val="1995983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C954B05-19B3-C40E-37D6-ADF88A5B9B34}"/>
              </a:ext>
            </a:extLst>
          </p:cNvPr>
          <p:cNvSpPr>
            <a:spLocks noGrp="1"/>
          </p:cNvSpPr>
          <p:nvPr>
            <p:ph type="dt" sz="half" idx="10"/>
          </p:nvPr>
        </p:nvSpPr>
        <p:spPr/>
        <p:txBody>
          <a:bodyPr/>
          <a:lstStyle>
            <a:lvl1pPr>
              <a:defRPr/>
            </a:lvl1pPr>
          </a:lstStyle>
          <a:p>
            <a:pPr>
              <a:defRPr/>
            </a:pPr>
            <a:fld id="{AC2C10C9-9A57-4550-AD74-C215764299E8}" type="datetimeFigureOut">
              <a:rPr lang="en-US"/>
              <a:pPr>
                <a:defRPr/>
              </a:pPr>
              <a:t>8/25/2023</a:t>
            </a:fld>
            <a:endParaRPr lang="en-US"/>
          </a:p>
        </p:txBody>
      </p:sp>
      <p:sp>
        <p:nvSpPr>
          <p:cNvPr id="6" name="Footer Placeholder 4">
            <a:extLst>
              <a:ext uri="{FF2B5EF4-FFF2-40B4-BE49-F238E27FC236}">
                <a16:creationId xmlns:a16="http://schemas.microsoft.com/office/drawing/2014/main" id="{DCFAB1CA-D6A8-BB94-CA49-445AA2B335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D16BAE-5F87-7D6C-7875-94C458FEC776}"/>
              </a:ext>
            </a:extLst>
          </p:cNvPr>
          <p:cNvSpPr>
            <a:spLocks noGrp="1"/>
          </p:cNvSpPr>
          <p:nvPr>
            <p:ph type="sldNum" sz="quarter" idx="12"/>
          </p:nvPr>
        </p:nvSpPr>
        <p:spPr/>
        <p:txBody>
          <a:bodyPr/>
          <a:lstStyle>
            <a:lvl1pPr>
              <a:defRPr/>
            </a:lvl1pPr>
          </a:lstStyle>
          <a:p>
            <a:pPr>
              <a:defRPr/>
            </a:pPr>
            <a:fld id="{032E54E5-20C2-4B36-80BE-A630600CAF55}" type="slidenum">
              <a:rPr lang="en-US" altLang="en-US"/>
              <a:pPr>
                <a:defRPr/>
              </a:pPr>
              <a:t>‹#›</a:t>
            </a:fld>
            <a:endParaRPr lang="en-US" altLang="en-US"/>
          </a:p>
        </p:txBody>
      </p:sp>
    </p:spTree>
    <p:extLst>
      <p:ext uri="{BB962C8B-B14F-4D97-AF65-F5344CB8AC3E}">
        <p14:creationId xmlns:p14="http://schemas.microsoft.com/office/powerpoint/2010/main" val="1235745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0B4F9-1B28-3D1E-5F69-E95E388E5FBE}"/>
              </a:ext>
            </a:extLst>
          </p:cNvPr>
          <p:cNvSpPr>
            <a:spLocks noGrp="1"/>
          </p:cNvSpPr>
          <p:nvPr>
            <p:ph type="dt" sz="half" idx="10"/>
          </p:nvPr>
        </p:nvSpPr>
        <p:spPr/>
        <p:txBody>
          <a:bodyPr/>
          <a:lstStyle>
            <a:lvl1pPr>
              <a:defRPr/>
            </a:lvl1pPr>
          </a:lstStyle>
          <a:p>
            <a:pPr>
              <a:defRPr/>
            </a:pPr>
            <a:fld id="{2B59934E-4120-4BC5-88C8-277643686D18}" type="datetimeFigureOut">
              <a:rPr lang="en-US"/>
              <a:pPr>
                <a:defRPr/>
              </a:pPr>
              <a:t>8/25/2023</a:t>
            </a:fld>
            <a:endParaRPr lang="en-US"/>
          </a:p>
        </p:txBody>
      </p:sp>
      <p:sp>
        <p:nvSpPr>
          <p:cNvPr id="5" name="Footer Placeholder 4">
            <a:extLst>
              <a:ext uri="{FF2B5EF4-FFF2-40B4-BE49-F238E27FC236}">
                <a16:creationId xmlns:a16="http://schemas.microsoft.com/office/drawing/2014/main" id="{D8DBAF3C-1766-69A6-8F14-A51FA2CA4F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F533C7-B946-130C-9BED-3EA1ADB683B0}"/>
              </a:ext>
            </a:extLst>
          </p:cNvPr>
          <p:cNvSpPr>
            <a:spLocks noGrp="1"/>
          </p:cNvSpPr>
          <p:nvPr>
            <p:ph type="sldNum" sz="quarter" idx="12"/>
          </p:nvPr>
        </p:nvSpPr>
        <p:spPr/>
        <p:txBody>
          <a:bodyPr/>
          <a:lstStyle>
            <a:lvl1pPr>
              <a:defRPr/>
            </a:lvl1pPr>
          </a:lstStyle>
          <a:p>
            <a:pPr>
              <a:defRPr/>
            </a:pPr>
            <a:fld id="{991382D0-5A92-4CBF-8054-94528BD49BD7}" type="slidenum">
              <a:rPr lang="en-US" altLang="en-US"/>
              <a:pPr>
                <a:defRPr/>
              </a:pPr>
              <a:t>‹#›</a:t>
            </a:fld>
            <a:endParaRPr lang="en-US" altLang="en-US"/>
          </a:p>
        </p:txBody>
      </p:sp>
    </p:spTree>
    <p:extLst>
      <p:ext uri="{BB962C8B-B14F-4D97-AF65-F5344CB8AC3E}">
        <p14:creationId xmlns:p14="http://schemas.microsoft.com/office/powerpoint/2010/main" val="2175713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85727-F68E-B8D2-9946-B0EDE951B934}"/>
              </a:ext>
            </a:extLst>
          </p:cNvPr>
          <p:cNvSpPr>
            <a:spLocks noGrp="1"/>
          </p:cNvSpPr>
          <p:nvPr>
            <p:ph type="dt" sz="half" idx="10"/>
          </p:nvPr>
        </p:nvSpPr>
        <p:spPr/>
        <p:txBody>
          <a:bodyPr/>
          <a:lstStyle>
            <a:lvl1pPr>
              <a:defRPr/>
            </a:lvl1pPr>
          </a:lstStyle>
          <a:p>
            <a:pPr>
              <a:defRPr/>
            </a:pPr>
            <a:fld id="{3A58C6C9-AE43-4297-A16A-F09209DC8452}" type="datetimeFigureOut">
              <a:rPr lang="en-US"/>
              <a:pPr>
                <a:defRPr/>
              </a:pPr>
              <a:t>8/25/2023</a:t>
            </a:fld>
            <a:endParaRPr lang="en-US"/>
          </a:p>
        </p:txBody>
      </p:sp>
      <p:sp>
        <p:nvSpPr>
          <p:cNvPr id="5" name="Footer Placeholder 4">
            <a:extLst>
              <a:ext uri="{FF2B5EF4-FFF2-40B4-BE49-F238E27FC236}">
                <a16:creationId xmlns:a16="http://schemas.microsoft.com/office/drawing/2014/main" id="{2C8D09D3-CC09-BD6E-C5D0-32B33512A2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9BE8C-4A5A-4932-F173-227CD4FD4004}"/>
              </a:ext>
            </a:extLst>
          </p:cNvPr>
          <p:cNvSpPr>
            <a:spLocks noGrp="1"/>
          </p:cNvSpPr>
          <p:nvPr>
            <p:ph type="sldNum" sz="quarter" idx="12"/>
          </p:nvPr>
        </p:nvSpPr>
        <p:spPr/>
        <p:txBody>
          <a:bodyPr/>
          <a:lstStyle>
            <a:lvl1pPr>
              <a:defRPr/>
            </a:lvl1pPr>
          </a:lstStyle>
          <a:p>
            <a:pPr>
              <a:defRPr/>
            </a:pPr>
            <a:fld id="{5EE6A537-642D-45E2-BECB-DC701CC7CB8E}" type="slidenum">
              <a:rPr lang="en-US" altLang="en-US"/>
              <a:pPr>
                <a:defRPr/>
              </a:pPr>
              <a:t>‹#›</a:t>
            </a:fld>
            <a:endParaRPr lang="en-US" altLang="en-US"/>
          </a:p>
        </p:txBody>
      </p:sp>
    </p:spTree>
    <p:extLst>
      <p:ext uri="{BB962C8B-B14F-4D97-AF65-F5344CB8AC3E}">
        <p14:creationId xmlns:p14="http://schemas.microsoft.com/office/powerpoint/2010/main" val="3574887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9144000" cy="11049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609600" y="1524000"/>
            <a:ext cx="8059738" cy="4114800"/>
          </a:xfrm>
          <a:prstGeom prst="rect">
            <a:avLst/>
          </a:prstGeom>
        </p:spPr>
        <p:txBody>
          <a:bodyPr/>
          <a:lstStyle/>
          <a:p>
            <a:pPr lvl="0"/>
            <a:endParaRPr lang="en-US" noProof="0"/>
          </a:p>
        </p:txBody>
      </p:sp>
      <p:pic>
        <p:nvPicPr>
          <p:cNvPr id="4" name="Picture 7">
            <a:extLst>
              <a:ext uri="{FF2B5EF4-FFF2-40B4-BE49-F238E27FC236}">
                <a16:creationId xmlns:a16="http://schemas.microsoft.com/office/drawing/2014/main" id="{4DF7FA4B-CAFF-4FDE-B37A-F429A9A058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767515"/>
            <a:ext cx="9144000"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761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A658-F5A8-36CB-0455-8E893A65692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9EBDA98-EF8F-4E8C-4EA0-BE90CEDF18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AF7C40-A05D-28D4-D93F-82BBCBF779AD}"/>
              </a:ext>
            </a:extLst>
          </p:cNvPr>
          <p:cNvSpPr>
            <a:spLocks noGrp="1"/>
          </p:cNvSpPr>
          <p:nvPr>
            <p:ph type="dt" sz="half" idx="10"/>
          </p:nvPr>
        </p:nvSpPr>
        <p:spPr/>
        <p:txBody>
          <a:bodyPr/>
          <a:lstStyle/>
          <a:p>
            <a:pPr>
              <a:defRPr/>
            </a:pPr>
            <a:fld id="{0EC98EDC-EC8D-4734-9B13-C1BE8882FB0D}" type="datetimeFigureOut">
              <a:rPr lang="en-US" smtClean="0"/>
              <a:pPr>
                <a:defRPr/>
              </a:pPr>
              <a:t>8/25/2023</a:t>
            </a:fld>
            <a:endParaRPr lang="en-US"/>
          </a:p>
        </p:txBody>
      </p:sp>
      <p:sp>
        <p:nvSpPr>
          <p:cNvPr id="5" name="Footer Placeholder 4">
            <a:extLst>
              <a:ext uri="{FF2B5EF4-FFF2-40B4-BE49-F238E27FC236}">
                <a16:creationId xmlns:a16="http://schemas.microsoft.com/office/drawing/2014/main" id="{9100EDC9-C9A8-3E49-48EB-CC2A8185055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449284F-C0D2-4671-FB68-DA8BA7E6DB10}"/>
              </a:ext>
            </a:extLst>
          </p:cNvPr>
          <p:cNvSpPr>
            <a:spLocks noGrp="1"/>
          </p:cNvSpPr>
          <p:nvPr>
            <p:ph type="sldNum" sz="quarter" idx="12"/>
          </p:nvPr>
        </p:nvSpPr>
        <p:spPr/>
        <p:txBody>
          <a:bodyPr/>
          <a:lstStyle/>
          <a:p>
            <a:pPr>
              <a:defRPr/>
            </a:pPr>
            <a:fld id="{DEA84F86-0A09-4ED5-AEE7-42648665B7D7}" type="slidenum">
              <a:rPr lang="en-US" altLang="en-US" smtClean="0"/>
              <a:pPr>
                <a:defRPr/>
              </a:pPr>
              <a:t>‹#›</a:t>
            </a:fld>
            <a:endParaRPr lang="en-US" altLang="en-US"/>
          </a:p>
        </p:txBody>
      </p:sp>
    </p:spTree>
    <p:extLst>
      <p:ext uri="{BB962C8B-B14F-4D97-AF65-F5344CB8AC3E}">
        <p14:creationId xmlns:p14="http://schemas.microsoft.com/office/powerpoint/2010/main" val="3102965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24CEBCB0-6B6F-4B2D-A7BC-847FD3C8B1D0}" type="datetimeFigureOut">
              <a:rPr lang="en-US" smtClean="0"/>
              <a:pPr>
                <a:defRPr/>
              </a:pPr>
              <a:t>8/25/2023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9D9CFEB-A355-438E-91B3-B03925A7062A}" type="slidenum">
              <a:rPr lang="en-US" altLang="en-US" smtClean="0"/>
              <a:pPr>
                <a:defRPr/>
              </a:pPr>
              <a:t>‹#›</a:t>
            </a:fld>
            <a:endParaRPr lang="en-US" altLang="en-US"/>
          </a:p>
        </p:txBody>
      </p:sp>
    </p:spTree>
    <p:extLst>
      <p:ext uri="{BB962C8B-B14F-4D97-AF65-F5344CB8AC3E}">
        <p14:creationId xmlns:p14="http://schemas.microsoft.com/office/powerpoint/2010/main" val="129521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E6914F88-ADE8-4B9C-832E-5CF850010DBB}" type="datetimeFigureOut">
              <a:rPr lang="en-US" smtClean="0"/>
              <a:pPr>
                <a:defRPr/>
              </a:pPr>
              <a:t>8/25/2023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43E2A67-DC24-4156-B607-9ADAF55C2639}" type="slidenum">
              <a:rPr lang="en-US" altLang="en-US" smtClean="0"/>
              <a:pPr>
                <a:defRPr/>
              </a:pPr>
              <a:t>‹#›</a:t>
            </a:fld>
            <a:endParaRPr lang="en-US" altLang="en-US"/>
          </a:p>
        </p:txBody>
      </p:sp>
    </p:spTree>
    <p:extLst>
      <p:ext uri="{BB962C8B-B14F-4D97-AF65-F5344CB8AC3E}">
        <p14:creationId xmlns:p14="http://schemas.microsoft.com/office/powerpoint/2010/main" val="1255199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DFD3D57E-95DE-4297-8A76-F22A6F471E5F}" type="datetimeFigureOut">
              <a:rPr lang="en-US" smtClean="0"/>
              <a:pPr>
                <a:defRPr/>
              </a:pPr>
              <a:t>8/25/2023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04C7FB6-1077-4A60-B4A6-88308C0DFE98}" type="slidenum">
              <a:rPr lang="en-US" altLang="en-US" smtClean="0"/>
              <a:pPr>
                <a:defRPr/>
              </a:pPr>
              <a:t>‹#›</a:t>
            </a:fld>
            <a:endParaRPr lang="en-US" altLang="en-US"/>
          </a:p>
        </p:txBody>
      </p:sp>
    </p:spTree>
    <p:extLst>
      <p:ext uri="{BB962C8B-B14F-4D97-AF65-F5344CB8AC3E}">
        <p14:creationId xmlns:p14="http://schemas.microsoft.com/office/powerpoint/2010/main" val="156336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6D8096E-A89E-4A87-815F-EB8EE9BA418F}" type="datetimeFigureOut">
              <a:rPr lang="en-US" smtClean="0"/>
              <a:pPr>
                <a:defRPr/>
              </a:pPr>
              <a:t>8/25/2023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BEBDA8F-2B13-4451-9BB7-61FB8B10A31D}" type="slidenum">
              <a:rPr lang="en-US" altLang="en-US" smtClean="0"/>
              <a:pPr>
                <a:defRPr/>
              </a:pPr>
              <a:t>‹#›</a:t>
            </a:fld>
            <a:endParaRPr lang="en-US" altLang="en-US"/>
          </a:p>
        </p:txBody>
      </p:sp>
    </p:spTree>
    <p:extLst>
      <p:ext uri="{BB962C8B-B14F-4D97-AF65-F5344CB8AC3E}">
        <p14:creationId xmlns:p14="http://schemas.microsoft.com/office/powerpoint/2010/main" val="169647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DF609B5-3689-41FB-8849-11FB5EF4D023}" type="datetimeFigureOut">
              <a:rPr lang="en-US" smtClean="0"/>
              <a:pPr>
                <a:defRPr/>
              </a:pPr>
              <a:t>8/25/2023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166074A-D376-426D-B361-41EE3E62D451}" type="slidenum">
              <a:rPr lang="en-US" altLang="en-US" smtClean="0"/>
              <a:pPr>
                <a:defRPr/>
              </a:pPr>
              <a:t>‹#›</a:t>
            </a:fld>
            <a:endParaRPr lang="en-US" altLang="en-US"/>
          </a:p>
        </p:txBody>
      </p:sp>
    </p:spTree>
    <p:extLst>
      <p:ext uri="{BB962C8B-B14F-4D97-AF65-F5344CB8AC3E}">
        <p14:creationId xmlns:p14="http://schemas.microsoft.com/office/powerpoint/2010/main" val="380627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F8F999F-D406-42D7-8887-22DDA833DECE}" type="datetimeFigureOut">
              <a:rPr lang="en-US" smtClean="0"/>
              <a:pPr>
                <a:defRPr/>
              </a:pPr>
              <a:t>8/25/2023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F03CC14-83F6-4DB1-895D-EB241B3107FF}" type="slidenum">
              <a:rPr lang="en-US" altLang="en-US" smtClean="0"/>
              <a:pPr>
                <a:defRPr/>
              </a:pPr>
              <a:t>‹#›</a:t>
            </a:fld>
            <a:endParaRPr lang="en-US" altLang="en-US"/>
          </a:p>
        </p:txBody>
      </p:sp>
    </p:spTree>
    <p:extLst>
      <p:ext uri="{BB962C8B-B14F-4D97-AF65-F5344CB8AC3E}">
        <p14:creationId xmlns:p14="http://schemas.microsoft.com/office/powerpoint/2010/main" val="411051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E0984B5-E1F4-4839-BC3E-6EBD970F8EA0}" type="datetimeFigureOut">
              <a:rPr lang="en-US" smtClean="0"/>
              <a:pPr>
                <a:defRPr/>
              </a:pPr>
              <a:t>8/25/2023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7FC8E1E-2C77-4562-BA64-35F9F9E2F7A3}" type="slidenum">
              <a:rPr lang="en-US" altLang="en-US" smtClean="0"/>
              <a:pPr>
                <a:defRPr/>
              </a:pPr>
              <a:t>‹#›</a:t>
            </a:fld>
            <a:endParaRPr lang="en-US" altLang="en-US"/>
          </a:p>
        </p:txBody>
      </p:sp>
    </p:spTree>
    <p:extLst>
      <p:ext uri="{BB962C8B-B14F-4D97-AF65-F5344CB8AC3E}">
        <p14:creationId xmlns:p14="http://schemas.microsoft.com/office/powerpoint/2010/main" val="35025487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2B8C31-A253-2397-2E0F-3024DBCDC26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790136-DE26-2E42-CA93-17C716D5363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BEE6A-AC22-A97D-B6C8-5F3F842D0EA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0EC98EDC-EC8D-4734-9B13-C1BE8882FB0D}" type="datetimeFigureOut">
              <a:rPr lang="en-US" smtClean="0"/>
              <a:pPr>
                <a:defRPr/>
              </a:pPr>
              <a:t>8/25/2023</a:t>
            </a:fld>
            <a:endParaRPr lang="en-US"/>
          </a:p>
        </p:txBody>
      </p:sp>
      <p:sp>
        <p:nvSpPr>
          <p:cNvPr id="5" name="Footer Placeholder 4">
            <a:extLst>
              <a:ext uri="{FF2B5EF4-FFF2-40B4-BE49-F238E27FC236}">
                <a16:creationId xmlns:a16="http://schemas.microsoft.com/office/drawing/2014/main" id="{6222CFC1-D84F-65B4-2951-397CA749A7B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6748335-D3B8-EDA3-9C08-5FB64EDC34B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EA84F86-0A09-4ED5-AEE7-42648665B7D7}" type="slidenum">
              <a:rPr lang="en-US" altLang="en-US" smtClean="0"/>
              <a:pPr>
                <a:defRPr/>
              </a:pPr>
              <a:t>‹#›</a:t>
            </a:fld>
            <a:endParaRPr lang="en-US" altLang="en-US"/>
          </a:p>
        </p:txBody>
      </p:sp>
    </p:spTree>
    <p:extLst>
      <p:ext uri="{BB962C8B-B14F-4D97-AF65-F5344CB8AC3E}">
        <p14:creationId xmlns:p14="http://schemas.microsoft.com/office/powerpoint/2010/main" val="23870235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65" r:id="rId7"/>
    <p:sldLayoutId id="2147483766" r:id="rId8"/>
    <p:sldLayoutId id="2147483777" r:id="rId9"/>
    <p:sldLayoutId id="2147483762" r:id="rId10"/>
    <p:sldLayoutId id="2147483763" r:id="rId11"/>
    <p:sldLayoutId id="2147483764" r:id="rId12"/>
    <p:sldLayoutId id="214748377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6FCE4A-8AB5-C755-EFBF-FAD57FE2022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CFE5237-C28E-F8CD-F5D1-A820C4B0B6E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A4CCFA-C664-FAAA-6A88-CFFE6E5CA81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D17E0DE-4B4B-459D-825A-A774C57C1742}" type="datetimeFigureOut">
              <a:rPr lang="en-US"/>
              <a:pPr>
                <a:defRPr/>
              </a:pPr>
              <a:t>8/25/2023</a:t>
            </a:fld>
            <a:endParaRPr lang="en-US"/>
          </a:p>
        </p:txBody>
      </p:sp>
      <p:sp>
        <p:nvSpPr>
          <p:cNvPr id="5" name="Footer Placeholder 4">
            <a:extLst>
              <a:ext uri="{FF2B5EF4-FFF2-40B4-BE49-F238E27FC236}">
                <a16:creationId xmlns:a16="http://schemas.microsoft.com/office/drawing/2014/main" id="{4BC4E7BD-7834-2908-6400-3D004215591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9157F25-2AE9-5A36-24E3-124BD4A842D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5AF0557B-E6C4-4182-89EC-1B2B841721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38" r:id="rId3"/>
    <p:sldLayoutId id="2147483739" r:id="rId4"/>
    <p:sldLayoutId id="2147483752" r:id="rId5"/>
    <p:sldLayoutId id="2147483753" r:id="rId6"/>
    <p:sldLayoutId id="2147483754" r:id="rId7"/>
    <p:sldLayoutId id="2147483755" r:id="rId8"/>
    <p:sldLayoutId id="2147483756" r:id="rId9"/>
    <p:sldLayoutId id="2147483757" r:id="rId10"/>
    <p:sldLayoutId id="2147483758" r:id="rId11"/>
    <p:sldLayoutId id="2147483761" r:id="rId12"/>
    <p:sldLayoutId id="214748377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8.xml"/><Relationship Id="rId5" Type="http://schemas.openxmlformats.org/officeDocument/2006/relationships/hyperlink" Target="https://flipboard.com/topic/frugalliving/can-you-get-a-perfect-credit-score-experts-explain-how-to-reach-800-and-higher/a-BbpjOl3OSSSO4XgTXFCO8A%3Aa%3A13083177-242fac4c0b%2Fcnet.com" TargetMode="Externa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7.xml"/><Relationship Id="rId7" Type="http://schemas.openxmlformats.org/officeDocument/2006/relationships/diagramColors" Target="../diagrams/colors1.xml"/><Relationship Id="rId2" Type="http://schemas.openxmlformats.org/officeDocument/2006/relationships/slideLayout" Target="../slideLayouts/slideLayout29.xml"/><Relationship Id="rId1" Type="http://schemas.openxmlformats.org/officeDocument/2006/relationships/tags" Target="../tags/tag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7.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33.png"/><Relationship Id="rId4" Type="http://schemas.openxmlformats.org/officeDocument/2006/relationships/hyperlink" Target="https://youtu.be/odlFtGNjmMQ"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hyperlink" Target="https://www.cdc.gov/stopoverdose/naloxone/index.html" TargetMode="Externa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hyperlink" Target="https://www.cdc.gov/drugoverdose/deaths/synthetic/index.html" TargetMode="External"/><Relationship Id="rId3" Type="http://schemas.openxmlformats.org/officeDocument/2006/relationships/hyperlink" Target="https://zimhi.com/wp-content/uploads/2022/03/ZIMHI-Prescribing-Information.pdf" TargetMode="External"/><Relationship Id="rId7" Type="http://schemas.openxmlformats.org/officeDocument/2006/relationships/hyperlink" Target="https://www.cdc.gov/stopoverdoes/naloxone/index.html"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hyperlink" Target="https://www.cdc.gov/stopoverdose/fentanyl/index.html" TargetMode="External"/><Relationship Id="rId11" Type="http://schemas.openxmlformats.org/officeDocument/2006/relationships/hyperlink" Target="https://kloxxado.com/what-is-kloxxado/" TargetMode="External"/><Relationship Id="rId5" Type="http://schemas.openxmlformats.org/officeDocument/2006/relationships/hyperlink" Target="https://www.cdc.gov/drugoverdose/resources/graphics/overdose.html" TargetMode="External"/><Relationship Id="rId10" Type="http://schemas.openxmlformats.org/officeDocument/2006/relationships/hyperlink" Target="https://www.cdc.gov/stopoverdose/naloxone/index.html" TargetMode="External"/><Relationship Id="rId4" Type="http://schemas.openxmlformats.org/officeDocument/2006/relationships/hyperlink" Target="https://amphastar.com/assets/naloxone_9-182.pdf" TargetMode="External"/><Relationship Id="rId9" Type="http://schemas.openxmlformats.org/officeDocument/2006/relationships/hyperlink" Target="https://www.cdc.gov/drugoverdoes/pdf/patients/preventing-an-opoid-overdose-tip-card-a.pdf"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nida.nih.gov/research-topics/parents-educators" TargetMode="External"/><Relationship Id="rId3" Type="http://schemas.openxmlformats.org/officeDocument/2006/relationships/hyperlink" Target="https://www.mass.gov/doc/core-competencies-for-intra-nasal-naloxone-distribution-pilot-program-participants/download" TargetMode="External"/><Relationship Id="rId7" Type="http://schemas.openxmlformats.org/officeDocument/2006/relationships/hyperlink" Target="https://nida.nih.gov/research-topics/trends-statistics/overdose-death-rates" TargetMode="External"/><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hyperlink" Target="https://nida.nih.gov/research-topics/commonly-used-drugs-charts" TargetMode="External"/><Relationship Id="rId5" Type="http://schemas.openxmlformats.org/officeDocument/2006/relationships/hyperlink" Target="https://nida.nih.gov/research-topics/opioids" TargetMode="External"/><Relationship Id="rId4" Type="http://schemas.openxmlformats.org/officeDocument/2006/relationships/hyperlink" Target="https://nida.nih.gov/publications/drugfacts/prescription-opioids"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store.samhsa.gov/sites/default/files/d7/priv/five-essential-steps-for-first-responders.pdf" TargetMode="External"/><Relationship Id="rId3" Type="http://schemas.openxmlformats.org/officeDocument/2006/relationships/hyperlink" Target="https://nida.nih.gov/publications/drugfacts/naloxone" TargetMode="External"/><Relationship Id="rId7" Type="http://schemas.openxmlformats.org/officeDocument/2006/relationships/hyperlink" Target="https://store.samhsa.gov/sites/default/files/d7/priv/sma18-4742.pdf" TargetMode="External"/><Relationship Id="rId2" Type="http://schemas.openxmlformats.org/officeDocument/2006/relationships/notesSlide" Target="../notesSlides/notesSlide56.xml"/><Relationship Id="rId1" Type="http://schemas.openxmlformats.org/officeDocument/2006/relationships/slideLayout" Target="../slideLayouts/slideLayout18.xml"/><Relationship Id="rId6" Type="http://schemas.openxmlformats.org/officeDocument/2006/relationships/hyperlink" Target="https://www.ncbi.nlm.nih.gov/pmc/articles/PMC5831456/" TargetMode="External"/><Relationship Id="rId11" Type="http://schemas.openxmlformats.org/officeDocument/2006/relationships/hyperlink" Target="https://www.fda.gov/drugs/safe-disposal-medicines/safe-opioid-disposal-remove-risk-outreach-toolkit" TargetMode="External"/><Relationship Id="rId5" Type="http://schemas.openxmlformats.org/officeDocument/2006/relationships/hyperlink" Target="https://www.ninds.nih.gov/health-information/disorders/cerebral-hypoxia" TargetMode="External"/><Relationship Id="rId10" Type="http://schemas.openxmlformats.org/officeDocument/2006/relationships/hyperlink" Target="https://www.fda.gov/drugs/drug-safety-and-availability/fda-alerts-health-care-professionals-risks-patients-exposed-xylazine-illicit-drugs" TargetMode="External"/><Relationship Id="rId4" Type="http://schemas.openxmlformats.org/officeDocument/2006/relationships/hyperlink" Target="https://nida.nih.gov/research-topics/xylazine" TargetMode="External"/><Relationship Id="rId9" Type="http://schemas.openxmlformats.org/officeDocument/2006/relationships/hyperlink" Target="http://dx.doi.org/10.15585/mmwr.mm7150a2"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5.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717733-CA50-3F28-0B8D-22A2AFF500FB}"/>
              </a:ext>
            </a:extLst>
          </p:cNvPr>
          <p:cNvSpPr>
            <a:spLocks noGrp="1"/>
          </p:cNvSpPr>
          <p:nvPr>
            <p:ph type="title"/>
          </p:nvPr>
        </p:nvSpPr>
        <p:spPr>
          <a:xfrm>
            <a:off x="722313" y="1526350"/>
            <a:ext cx="7772400" cy="1362075"/>
          </a:xfrm>
        </p:spPr>
        <p:txBody>
          <a:bodyPr wrap="square" anchor="t">
            <a:normAutofit fontScale="90000"/>
          </a:bodyPr>
          <a:lstStyle/>
          <a:p>
            <a:r>
              <a:rPr lang="en-US" dirty="0"/>
              <a:t>Naloxone in Schools </a:t>
            </a:r>
            <a:br>
              <a:rPr lang="en-US" dirty="0"/>
            </a:br>
            <a:r>
              <a:rPr lang="en-US" sz="3100" cap="none" dirty="0"/>
              <a:t>Training For School Staff</a:t>
            </a:r>
            <a:br>
              <a:rPr lang="en-US" dirty="0"/>
            </a:br>
            <a:endParaRPr lang="en-US" dirty="0"/>
          </a:p>
        </p:txBody>
      </p:sp>
      <p:sp>
        <p:nvSpPr>
          <p:cNvPr id="2" name="TextBox 1">
            <a:extLst>
              <a:ext uri="{FF2B5EF4-FFF2-40B4-BE49-F238E27FC236}">
                <a16:creationId xmlns:a16="http://schemas.microsoft.com/office/drawing/2014/main" id="{42EE91D0-8FC2-FE1B-42D0-B9891A937361}"/>
              </a:ext>
            </a:extLst>
          </p:cNvPr>
          <p:cNvSpPr txBox="1"/>
          <p:nvPr/>
        </p:nvSpPr>
        <p:spPr>
          <a:xfrm>
            <a:off x="722312" y="3969576"/>
            <a:ext cx="8073345" cy="830997"/>
          </a:xfrm>
          <a:prstGeom prst="rect">
            <a:avLst/>
          </a:prstGeom>
          <a:noFill/>
        </p:spPr>
        <p:txBody>
          <a:bodyPr wrap="square" rtlCol="0">
            <a:spAutoFit/>
          </a:bodyPr>
          <a:lstStyle/>
          <a:p>
            <a:r>
              <a:rPr lang="en-US" sz="2400" dirty="0">
                <a:highlight>
                  <a:srgbClr val="FFFF00"/>
                </a:highlight>
              </a:rPr>
              <a:t>Customize this cover slide with your school name, presentation date, school logo, etc., as desired. </a:t>
            </a:r>
          </a:p>
        </p:txBody>
      </p:sp>
    </p:spTree>
    <p:extLst>
      <p:ext uri="{BB962C8B-B14F-4D97-AF65-F5344CB8AC3E}">
        <p14:creationId xmlns:p14="http://schemas.microsoft.com/office/powerpoint/2010/main" val="57005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35495-D566-110A-406A-A7ECDFE3B85B}"/>
              </a:ext>
            </a:extLst>
          </p:cNvPr>
          <p:cNvPicPr>
            <a:picLocks noChangeAspect="1"/>
          </p:cNvPicPr>
          <p:nvPr/>
        </p:nvPicPr>
        <p:blipFill>
          <a:blip r:embed="rId4"/>
          <a:stretch>
            <a:fillRect/>
          </a:stretch>
        </p:blipFill>
        <p:spPr>
          <a:xfrm>
            <a:off x="149753" y="1294330"/>
            <a:ext cx="6630682" cy="5238237"/>
          </a:xfrm>
          <a:prstGeom prst="rect">
            <a:avLst/>
          </a:prstGeom>
        </p:spPr>
      </p:pic>
      <p:sp>
        <p:nvSpPr>
          <p:cNvPr id="2" name="Title 1">
            <a:extLst>
              <a:ext uri="{FF2B5EF4-FFF2-40B4-BE49-F238E27FC236}">
                <a16:creationId xmlns:a16="http://schemas.microsoft.com/office/drawing/2014/main" id="{8F6D1F5C-EA2A-094D-BAB4-658EC8484C10}"/>
              </a:ext>
            </a:extLst>
          </p:cNvPr>
          <p:cNvSpPr>
            <a:spLocks noGrp="1"/>
          </p:cNvSpPr>
          <p:nvPr>
            <p:ph type="title"/>
          </p:nvPr>
        </p:nvSpPr>
        <p:spPr>
          <a:xfrm>
            <a:off x="611358" y="705462"/>
            <a:ext cx="7426712" cy="663544"/>
          </a:xfrm>
        </p:spPr>
        <p:txBody>
          <a:bodyPr vert="horz" lIns="91440" tIns="45720" rIns="91440" bIns="45720" rtlCol="0" anchor="b">
            <a:noAutofit/>
          </a:bodyPr>
          <a:lstStyle/>
          <a:p>
            <a:pPr algn="ctr" eaLnBrk="1" hangingPunct="1">
              <a:lnSpc>
                <a:spcPct val="90000"/>
              </a:lnSpc>
            </a:pPr>
            <a:r>
              <a:rPr lang="en-US" sz="3600" kern="1200" dirty="0">
                <a:solidFill>
                  <a:schemeClr val="tx1"/>
                </a:solidFill>
                <a:effectLst/>
                <a:latin typeface="+mj-lt"/>
                <a:ea typeface="+mj-ea"/>
                <a:cs typeface="+mj-cs"/>
              </a:rPr>
              <a:t>Drug Use Among Young People: </a:t>
            </a:r>
            <a:br>
              <a:rPr lang="en-US" sz="3600" kern="1200" dirty="0">
                <a:solidFill>
                  <a:schemeClr val="tx1"/>
                </a:solidFill>
                <a:effectLst/>
                <a:latin typeface="+mj-lt"/>
                <a:ea typeface="+mj-ea"/>
                <a:cs typeface="+mj-cs"/>
              </a:rPr>
            </a:br>
            <a:r>
              <a:rPr lang="en-US" sz="3600" kern="1200" dirty="0">
                <a:solidFill>
                  <a:schemeClr val="tx1"/>
                </a:solidFill>
                <a:effectLst/>
                <a:latin typeface="+mj-lt"/>
                <a:ea typeface="+mj-ea"/>
                <a:cs typeface="+mj-cs"/>
              </a:rPr>
              <a:t>Facts &amp; Statistics</a:t>
            </a:r>
            <a:endParaRPr lang="en-US" sz="3600" kern="1200" dirty="0">
              <a:solidFill>
                <a:schemeClr val="tx1"/>
              </a:solidFill>
              <a:latin typeface="+mj-lt"/>
              <a:ea typeface="+mj-ea"/>
              <a:cs typeface="+mj-cs"/>
            </a:endParaRPr>
          </a:p>
        </p:txBody>
      </p:sp>
      <p:sp>
        <p:nvSpPr>
          <p:cNvPr id="10" name="Title 1">
            <a:extLst>
              <a:ext uri="{FF2B5EF4-FFF2-40B4-BE49-F238E27FC236}">
                <a16:creationId xmlns:a16="http://schemas.microsoft.com/office/drawing/2014/main" id="{1A38835A-52B9-D2EE-BFD8-302B16DA09CB}"/>
              </a:ext>
            </a:extLst>
          </p:cNvPr>
          <p:cNvSpPr txBox="1">
            <a:spLocks noGrp="1" noRot="1" noMove="1" noResize="1" noEditPoints="1" noAdjustHandles="1" noChangeArrowheads="1" noChangeShapeType="1"/>
          </p:cNvSpPr>
          <p:nvPr/>
        </p:nvSpPr>
        <p:spPr bwMode="auto">
          <a:xfrm>
            <a:off x="6332220" y="1875307"/>
            <a:ext cx="2662027" cy="180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eaLnBrk="1" hangingPunct="1">
              <a:lnSpc>
                <a:spcPct val="90000"/>
              </a:lnSpc>
            </a:pPr>
            <a:r>
              <a:rPr lang="en-US" sz="2400" b="1" dirty="0"/>
              <a:t>3.7 Million Adolescents</a:t>
            </a:r>
            <a:endParaRPr lang="en-US" sz="2400" dirty="0"/>
          </a:p>
        </p:txBody>
      </p:sp>
      <p:cxnSp>
        <p:nvCxnSpPr>
          <p:cNvPr id="13" name="Straight Arrow Connector 12">
            <a:extLst>
              <a:ext uri="{FF2B5EF4-FFF2-40B4-BE49-F238E27FC236}">
                <a16:creationId xmlns:a16="http://schemas.microsoft.com/office/drawing/2014/main" id="{6DD20AFE-0E26-35BB-1473-A1CDC6EC0E9D}"/>
              </a:ext>
            </a:extLst>
          </p:cNvPr>
          <p:cNvCxnSpPr/>
          <p:nvPr/>
        </p:nvCxnSpPr>
        <p:spPr>
          <a:xfrm flipV="1">
            <a:off x="2213235" y="3336824"/>
            <a:ext cx="4222959" cy="1704704"/>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BAE2F44C-0F2F-5C90-B6C0-C67D62F739A6}"/>
              </a:ext>
            </a:extLst>
          </p:cNvPr>
          <p:cNvSpPr/>
          <p:nvPr/>
        </p:nvSpPr>
        <p:spPr>
          <a:xfrm>
            <a:off x="3490525" y="5990471"/>
            <a:ext cx="834189" cy="4244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0AA295-8DEC-EDA4-7CF3-8DC7FC854041}"/>
              </a:ext>
            </a:extLst>
          </p:cNvPr>
          <p:cNvSpPr txBox="1">
            <a:spLocks noGrp="1" noRot="1" noMove="1" noResize="1" noEditPoints="1" noAdjustHandles="1" noChangeArrowheads="1" noChangeShapeType="1"/>
          </p:cNvSpPr>
          <p:nvPr/>
        </p:nvSpPr>
        <p:spPr>
          <a:xfrm>
            <a:off x="0" y="6503045"/>
            <a:ext cx="9144000" cy="261610"/>
          </a:xfrm>
          <a:prstGeom prst="rect">
            <a:avLst/>
          </a:prstGeom>
          <a:noFill/>
        </p:spPr>
        <p:txBody>
          <a:bodyPr wrap="square" rtlCol="0">
            <a:spAutoFit/>
          </a:bodyPr>
          <a:lstStyle/>
          <a:p>
            <a:pPr algn="ctr"/>
            <a:r>
              <a:rPr lang="en-US" sz="1100" dirty="0"/>
              <a:t>(</a:t>
            </a:r>
            <a:r>
              <a:rPr lang="en-US" sz="1100" dirty="0" err="1"/>
              <a:t>Miech</a:t>
            </a:r>
            <a:r>
              <a:rPr lang="en-US" sz="1100" dirty="0"/>
              <a:t> et al, 2023, Substance Abuse and Mental Health Services Administration [SAMSHA] 2023)</a:t>
            </a:r>
          </a:p>
        </p:txBody>
      </p:sp>
    </p:spTree>
    <p:custDataLst>
      <p:tags r:id="rId1"/>
    </p:custDataLst>
    <p:extLst>
      <p:ext uri="{BB962C8B-B14F-4D97-AF65-F5344CB8AC3E}">
        <p14:creationId xmlns:p14="http://schemas.microsoft.com/office/powerpoint/2010/main" val="4003071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0D3E9B-D2D9-D225-6189-18625F9A6027}"/>
              </a:ext>
            </a:extLst>
          </p:cNvPr>
          <p:cNvSpPr/>
          <p:nvPr/>
        </p:nvSpPr>
        <p:spPr>
          <a:xfrm>
            <a:off x="13854" y="1667718"/>
            <a:ext cx="9130146" cy="3856390"/>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23559-304C-F765-7222-522252372EF2}"/>
              </a:ext>
            </a:extLst>
          </p:cNvPr>
          <p:cNvSpPr>
            <a:spLocks noGrp="1"/>
          </p:cNvSpPr>
          <p:nvPr>
            <p:ph type="title"/>
          </p:nvPr>
        </p:nvSpPr>
        <p:spPr>
          <a:xfrm>
            <a:off x="182494" y="374301"/>
            <a:ext cx="8867818" cy="1062644"/>
          </a:xfrm>
        </p:spPr>
        <p:txBody>
          <a:bodyPr vert="horz" lIns="91440" tIns="45720" rIns="91440" bIns="45720" rtlCol="0" anchor="b">
            <a:noAutofit/>
          </a:bodyPr>
          <a:lstStyle/>
          <a:p>
            <a:pPr algn="ctr"/>
            <a:br>
              <a:rPr lang="en-US" sz="4600" b="1" kern="1200" dirty="0">
                <a:latin typeface="+mj-lt"/>
                <a:ea typeface="+mj-ea"/>
                <a:cs typeface="+mj-cs"/>
              </a:rPr>
            </a:br>
            <a:r>
              <a:rPr lang="en-US" sz="3600" kern="1200" dirty="0">
                <a:latin typeface="+mj-lt"/>
                <a:ea typeface="+mj-ea"/>
                <a:cs typeface="+mj-cs"/>
              </a:rPr>
              <a:t>Adolescent Overdose Deaths </a:t>
            </a:r>
            <a:r>
              <a:rPr lang="en-US" sz="3600" dirty="0"/>
              <a:t>have Increased Dramatically </a:t>
            </a:r>
            <a:endParaRPr lang="en-US" sz="3600" kern="1200" dirty="0">
              <a:latin typeface="+mj-lt"/>
              <a:ea typeface="+mj-ea"/>
              <a:cs typeface="+mj-cs"/>
            </a:endParaRPr>
          </a:p>
        </p:txBody>
      </p:sp>
      <p:sp>
        <p:nvSpPr>
          <p:cNvPr id="3" name="Content Placeholder 2">
            <a:extLst>
              <a:ext uri="{FF2B5EF4-FFF2-40B4-BE49-F238E27FC236}">
                <a16:creationId xmlns:a16="http://schemas.microsoft.com/office/drawing/2014/main" id="{DBA44945-5932-8660-4685-5632DAAE59B4}"/>
              </a:ext>
            </a:extLst>
          </p:cNvPr>
          <p:cNvSpPr>
            <a:spLocks noGrp="1"/>
          </p:cNvSpPr>
          <p:nvPr>
            <p:ph sz="half" idx="1"/>
          </p:nvPr>
        </p:nvSpPr>
        <p:spPr>
          <a:xfrm>
            <a:off x="2279738" y="2636088"/>
            <a:ext cx="6951944" cy="2986521"/>
          </a:xfrm>
        </p:spPr>
        <p:txBody>
          <a:bodyPr vert="horz" lIns="91440" tIns="45720" rIns="91440" bIns="45720" rtlCol="0">
            <a:normAutofit/>
          </a:bodyPr>
          <a:lstStyle/>
          <a:p>
            <a:pPr marL="0" indent="0">
              <a:buNone/>
            </a:pPr>
            <a:endParaRPr lang="en-US" sz="1800"/>
          </a:p>
          <a:p>
            <a:pPr marL="0" indent="0" eaLnBrk="1" hangingPunct="1">
              <a:lnSpc>
                <a:spcPct val="90000"/>
              </a:lnSpc>
              <a:buNone/>
            </a:pPr>
            <a:r>
              <a:rPr lang="en-US" sz="2400" b="1">
                <a:solidFill>
                  <a:srgbClr val="FF0000"/>
                </a:solidFill>
              </a:rPr>
              <a:t>109% </a:t>
            </a:r>
            <a:r>
              <a:rPr lang="en-US" sz="2400"/>
              <a:t>- median monthly overdose deaths</a:t>
            </a:r>
          </a:p>
          <a:p>
            <a:pPr marL="0" indent="0" eaLnBrk="1" hangingPunct="1">
              <a:lnSpc>
                <a:spcPct val="90000"/>
              </a:lnSpc>
              <a:buNone/>
            </a:pPr>
            <a:r>
              <a:rPr lang="en-US" sz="2400" b="1">
                <a:solidFill>
                  <a:srgbClr val="FF0000"/>
                </a:solidFill>
              </a:rPr>
              <a:t>182% </a:t>
            </a:r>
            <a:r>
              <a:rPr lang="en-US" sz="2400"/>
              <a:t>- deaths involving illicitly manufactured fentanyl (IMFs) </a:t>
            </a:r>
          </a:p>
          <a:p>
            <a:pPr marL="0" indent="0" eaLnBrk="1" hangingPunct="1">
              <a:lnSpc>
                <a:spcPct val="90000"/>
              </a:lnSpc>
              <a:buNone/>
            </a:pPr>
            <a:r>
              <a:rPr lang="en-US" sz="2400" b="1">
                <a:solidFill>
                  <a:srgbClr val="FF0000"/>
                </a:solidFill>
              </a:rPr>
              <a:t>90% </a:t>
            </a:r>
            <a:r>
              <a:rPr lang="en-US" sz="2400"/>
              <a:t>- deaths involving opioids </a:t>
            </a:r>
          </a:p>
          <a:p>
            <a:pPr marL="0" indent="0" eaLnBrk="1" hangingPunct="1">
              <a:lnSpc>
                <a:spcPct val="90000"/>
              </a:lnSpc>
              <a:buNone/>
            </a:pPr>
            <a:r>
              <a:rPr lang="en-US" sz="2400" b="1">
                <a:solidFill>
                  <a:srgbClr val="FF0000"/>
                </a:solidFill>
              </a:rPr>
              <a:t>84%</a:t>
            </a:r>
            <a:r>
              <a:rPr lang="en-US" sz="2400"/>
              <a:t> - deaths involving IMFs</a:t>
            </a:r>
          </a:p>
          <a:p>
            <a:pPr marL="0" indent="0" eaLnBrk="1" hangingPunct="1">
              <a:lnSpc>
                <a:spcPct val="90000"/>
              </a:lnSpc>
              <a:buNone/>
            </a:pPr>
            <a:r>
              <a:rPr lang="en-US" sz="2400" b="1">
                <a:solidFill>
                  <a:srgbClr val="FF0000"/>
                </a:solidFill>
              </a:rPr>
              <a:t>25% </a:t>
            </a:r>
            <a:r>
              <a:rPr lang="en-US" sz="2400"/>
              <a:t>- deaths where counterfeit pills were present</a:t>
            </a:r>
          </a:p>
        </p:txBody>
      </p:sp>
      <p:pic>
        <p:nvPicPr>
          <p:cNvPr id="6" name="Content Placeholder 5" descr="Upward trend with solid fill">
            <a:extLst>
              <a:ext uri="{FF2B5EF4-FFF2-40B4-BE49-F238E27FC236}">
                <a16:creationId xmlns:a16="http://schemas.microsoft.com/office/drawing/2014/main" id="{C0243F26-6DDE-583E-4414-3B855939F7DE}"/>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5122" y="2866918"/>
            <a:ext cx="2524860" cy="2524860"/>
          </a:xfrm>
          <a:prstGeom prst="rect">
            <a:avLst/>
          </a:prstGeom>
        </p:spPr>
      </p:pic>
      <p:sp>
        <p:nvSpPr>
          <p:cNvPr id="9" name="TextBox 8">
            <a:extLst>
              <a:ext uri="{FF2B5EF4-FFF2-40B4-BE49-F238E27FC236}">
                <a16:creationId xmlns:a16="http://schemas.microsoft.com/office/drawing/2014/main" id="{622A2EBF-14C8-901B-1D32-B42F64AA07FA}"/>
              </a:ext>
            </a:extLst>
          </p:cNvPr>
          <p:cNvSpPr txBox="1"/>
          <p:nvPr/>
        </p:nvSpPr>
        <p:spPr>
          <a:xfrm>
            <a:off x="288099" y="2067277"/>
            <a:ext cx="8943583" cy="1015663"/>
          </a:xfrm>
          <a:prstGeom prst="rect">
            <a:avLst/>
          </a:prstGeom>
          <a:noFill/>
        </p:spPr>
        <p:txBody>
          <a:bodyPr wrap="square" lIns="91440" tIns="45720" rIns="91440" bIns="45720" anchor="t">
            <a:spAutoFit/>
          </a:bodyPr>
          <a:lstStyle/>
          <a:p>
            <a:r>
              <a:rPr lang="en-US" sz="2300" b="1"/>
              <a:t>Overdose deaths have increased among adolescents aged 10-19:</a:t>
            </a:r>
          </a:p>
          <a:p>
            <a:pPr marL="0" indent="0">
              <a:buNone/>
            </a:pPr>
            <a:r>
              <a:rPr lang="en-US" sz="1400"/>
              <a:t>(July – December 2019 to July – December 2021)</a:t>
            </a:r>
            <a:endParaRPr lang="en-US" sz="1400">
              <a:ea typeface="Calibri"/>
              <a:cs typeface="Calibri"/>
            </a:endParaRPr>
          </a:p>
        </p:txBody>
      </p:sp>
      <p:sp>
        <p:nvSpPr>
          <p:cNvPr id="11" name="TextBox 10">
            <a:extLst>
              <a:ext uri="{FF2B5EF4-FFF2-40B4-BE49-F238E27FC236}">
                <a16:creationId xmlns:a16="http://schemas.microsoft.com/office/drawing/2014/main" id="{E93F125E-6E1F-C440-0E53-870ED0077229}"/>
              </a:ext>
            </a:extLst>
          </p:cNvPr>
          <p:cNvSpPr txBox="1"/>
          <p:nvPr/>
        </p:nvSpPr>
        <p:spPr>
          <a:xfrm>
            <a:off x="74731" y="5930172"/>
            <a:ext cx="8975581" cy="830997"/>
          </a:xfrm>
          <a:prstGeom prst="rect">
            <a:avLst/>
          </a:prstGeom>
          <a:noFill/>
        </p:spPr>
        <p:txBody>
          <a:bodyPr wrap="square">
            <a:spAutoFit/>
          </a:bodyPr>
          <a:lstStyle/>
          <a:p>
            <a:pPr algn="ctr"/>
            <a:r>
              <a:rPr lang="en-US" sz="2400" b="1" i="0" dirty="0">
                <a:solidFill>
                  <a:srgbClr val="000000"/>
                </a:solidFill>
                <a:effectLst/>
                <a:latin typeface="Open Sans" panose="020B0606030504020204" pitchFamily="34" charset="0"/>
              </a:rPr>
              <a:t>Overdose can happen to anyone! </a:t>
            </a:r>
            <a:r>
              <a:rPr lang="en-US" sz="2400" b="0" i="0" dirty="0">
                <a:solidFill>
                  <a:srgbClr val="000000"/>
                </a:solidFill>
                <a:effectLst/>
                <a:latin typeface="Open Sans" panose="020B0606030504020204" pitchFamily="34" charset="0"/>
              </a:rPr>
              <a:t>Only 35% of the young people who died had a known history of opioid use.</a:t>
            </a:r>
            <a:endParaRPr lang="en-US" sz="2400" dirty="0"/>
          </a:p>
        </p:txBody>
      </p:sp>
      <p:sp>
        <p:nvSpPr>
          <p:cNvPr id="7" name="TextBox 6">
            <a:extLst>
              <a:ext uri="{FF2B5EF4-FFF2-40B4-BE49-F238E27FC236}">
                <a16:creationId xmlns:a16="http://schemas.microsoft.com/office/drawing/2014/main" id="{FF7CF565-C6CD-B824-BA74-DB09A50A2940}"/>
              </a:ext>
            </a:extLst>
          </p:cNvPr>
          <p:cNvSpPr txBox="1">
            <a:spLocks noGrp="1" noRot="1" noMove="1" noResize="1" noEditPoints="1" noAdjustHandles="1" noChangeArrowheads="1" noChangeShapeType="1"/>
          </p:cNvSpPr>
          <p:nvPr/>
        </p:nvSpPr>
        <p:spPr>
          <a:xfrm>
            <a:off x="550600" y="5588640"/>
            <a:ext cx="8418579" cy="276999"/>
          </a:xfrm>
          <a:prstGeom prst="rect">
            <a:avLst/>
          </a:prstGeom>
          <a:noFill/>
        </p:spPr>
        <p:txBody>
          <a:bodyPr wrap="square" rtlCol="0">
            <a:spAutoFit/>
          </a:bodyPr>
          <a:lstStyle/>
          <a:p>
            <a:pPr algn="ctr"/>
            <a:r>
              <a:rPr lang="en-US" sz="1200" dirty="0"/>
              <a:t>(</a:t>
            </a:r>
            <a:r>
              <a:rPr lang="en-US" sz="1200" dirty="0" err="1"/>
              <a:t>Tainz</a:t>
            </a:r>
            <a:r>
              <a:rPr lang="en-US" sz="1200" dirty="0"/>
              <a:t>, et al, 2021)</a:t>
            </a:r>
          </a:p>
        </p:txBody>
      </p:sp>
    </p:spTree>
    <p:custDataLst>
      <p:tags r:id="rId1"/>
    </p:custDataLst>
    <p:extLst>
      <p:ext uri="{BB962C8B-B14F-4D97-AF65-F5344CB8AC3E}">
        <p14:creationId xmlns:p14="http://schemas.microsoft.com/office/powerpoint/2010/main" val="2387402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9504-4A01-C257-79D4-9069121BC4DA}"/>
              </a:ext>
            </a:extLst>
          </p:cNvPr>
          <p:cNvSpPr>
            <a:spLocks noGrp="1"/>
          </p:cNvSpPr>
          <p:nvPr>
            <p:ph type="title"/>
          </p:nvPr>
        </p:nvSpPr>
        <p:spPr>
          <a:xfrm>
            <a:off x="457200" y="2857500"/>
            <a:ext cx="8229600" cy="1143000"/>
          </a:xfrm>
        </p:spPr>
        <p:txBody>
          <a:bodyPr>
            <a:noAutofit/>
          </a:bodyPr>
          <a:lstStyle/>
          <a:p>
            <a:pPr algn="ctr"/>
            <a:r>
              <a:rPr lang="en-US" sz="3600" dirty="0"/>
              <a:t>What is Fentanyl?</a:t>
            </a:r>
          </a:p>
        </p:txBody>
      </p:sp>
    </p:spTree>
    <p:extLst>
      <p:ext uri="{BB962C8B-B14F-4D97-AF65-F5344CB8AC3E}">
        <p14:creationId xmlns:p14="http://schemas.microsoft.com/office/powerpoint/2010/main" val="2791825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FA0F6B-D43F-0ACE-A39D-E560B99A54B3}"/>
              </a:ext>
            </a:extLst>
          </p:cNvPr>
          <p:cNvSpPr>
            <a:spLocks noGrp="1" noRot="1" noMove="1" noResize="1" noEditPoints="1" noAdjustHandles="1" noChangeArrowheads="1" noChangeShapeType="1"/>
          </p:cNvSpPr>
          <p:nvPr>
            <p:ph sz="half" idx="1"/>
          </p:nvPr>
        </p:nvSpPr>
        <p:spPr>
          <a:xfrm>
            <a:off x="235526" y="2219782"/>
            <a:ext cx="8672945" cy="3726873"/>
          </a:xfrm>
        </p:spPr>
        <p:txBody>
          <a:bodyPr>
            <a:normAutofit fontScale="92500" lnSpcReduction="20000"/>
          </a:bodyPr>
          <a:lstStyle/>
          <a:p>
            <a:r>
              <a:rPr lang="en-US" sz="2600" dirty="0"/>
              <a:t>One of the most common drugs involved in drug overdose deaths in the United States. </a:t>
            </a:r>
          </a:p>
          <a:p>
            <a:r>
              <a:rPr lang="en-US" sz="2600" dirty="0"/>
              <a:t>Can be prescribed but is also made illegally.</a:t>
            </a:r>
          </a:p>
          <a:p>
            <a:r>
              <a:rPr lang="en-US" sz="2600" dirty="0"/>
              <a:t>Inexpensive to manufacture.</a:t>
            </a:r>
          </a:p>
          <a:p>
            <a:r>
              <a:rPr lang="en-US" sz="2600" dirty="0"/>
              <a:t>Can be mixed with other drugs (i.e., heroin, cocaine, meth, pressed pills); a person may not know that it’s been added, leading them to underestimate how much opioids they are taking and increase chance of overdose. </a:t>
            </a:r>
            <a:endParaRPr lang="en-US" sz="1300" dirty="0"/>
          </a:p>
          <a:p>
            <a:r>
              <a:rPr lang="en-US" sz="2600" dirty="0"/>
              <a:t>It is almost impossible to know whether a drug contains fentanyl. </a:t>
            </a:r>
          </a:p>
          <a:p>
            <a:pPr lvl="1"/>
            <a:r>
              <a:rPr lang="en-US" sz="2600" dirty="0"/>
              <a:t>Test strips can help determine if fentanyl is present in a drug</a:t>
            </a:r>
            <a:r>
              <a:rPr lang="en-US" sz="2000" dirty="0"/>
              <a:t>.</a:t>
            </a:r>
            <a:r>
              <a:rPr lang="en-US" sz="1300" dirty="0"/>
              <a:t> </a:t>
            </a:r>
            <a:endParaRPr lang="en-US" sz="1300" dirty="0">
              <a:ea typeface="Calibri"/>
              <a:cs typeface="Calibri"/>
            </a:endParaRPr>
          </a:p>
          <a:p>
            <a:endParaRPr lang="en-US" sz="2200" dirty="0"/>
          </a:p>
        </p:txBody>
      </p:sp>
      <p:pic>
        <p:nvPicPr>
          <p:cNvPr id="1026" name="Picture 2" descr="Fentanyl is a synthetic opioid that is 50 times stronger than heroin 100 times stronger than morphine">
            <a:extLst>
              <a:ext uri="{FF2B5EF4-FFF2-40B4-BE49-F238E27FC236}">
                <a16:creationId xmlns:a16="http://schemas.microsoft.com/office/drawing/2014/main" id="{FAFB470B-EBBD-0942-D9C0-54A14506EFF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543" t="12085" r="4379" b="12029"/>
          <a:stretch/>
        </p:blipFill>
        <p:spPr bwMode="auto">
          <a:xfrm>
            <a:off x="1963948" y="114546"/>
            <a:ext cx="5216103" cy="15397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24EC0D-970E-D509-69A7-76C2C83AB872}"/>
              </a:ext>
            </a:extLst>
          </p:cNvPr>
          <p:cNvSpPr txBox="1">
            <a:spLocks noGrp="1" noRot="1" noMove="1" noResize="1" noEditPoints="1" noAdjustHandles="1" noChangeArrowheads="1" noChangeShapeType="1"/>
          </p:cNvSpPr>
          <p:nvPr/>
        </p:nvSpPr>
        <p:spPr>
          <a:xfrm>
            <a:off x="0" y="6021027"/>
            <a:ext cx="9274628" cy="461665"/>
          </a:xfrm>
          <a:prstGeom prst="rect">
            <a:avLst/>
          </a:prstGeom>
          <a:noFill/>
        </p:spPr>
        <p:txBody>
          <a:bodyPr wrap="square" rtlCol="0">
            <a:spAutoFit/>
          </a:bodyPr>
          <a:lstStyle/>
          <a:p>
            <a:r>
              <a:rPr lang="en-US" sz="2400" b="1" dirty="0"/>
              <a:t>Naloxone can </a:t>
            </a:r>
            <a:r>
              <a:rPr lang="en-US" sz="2400" b="1" dirty="0">
                <a:solidFill>
                  <a:srgbClr val="FF0000"/>
                </a:solidFill>
              </a:rPr>
              <a:t>reverse</a:t>
            </a:r>
            <a:r>
              <a:rPr lang="en-US" sz="2400" b="1" dirty="0"/>
              <a:t> a drug overdose from opioids, including fentanyl. </a:t>
            </a:r>
          </a:p>
        </p:txBody>
      </p:sp>
      <p:sp>
        <p:nvSpPr>
          <p:cNvPr id="5" name="TextBox 4">
            <a:extLst>
              <a:ext uri="{FF2B5EF4-FFF2-40B4-BE49-F238E27FC236}">
                <a16:creationId xmlns:a16="http://schemas.microsoft.com/office/drawing/2014/main" id="{25BAA1E1-6B23-6E24-66F7-22FA459AB28D}"/>
              </a:ext>
            </a:extLst>
          </p:cNvPr>
          <p:cNvSpPr txBox="1">
            <a:spLocks noGrp="1" noRot="1" noMove="1" noResize="1" noEditPoints="1" noAdjustHandles="1" noChangeArrowheads="1" noChangeShapeType="1"/>
          </p:cNvSpPr>
          <p:nvPr/>
        </p:nvSpPr>
        <p:spPr>
          <a:xfrm>
            <a:off x="1511039" y="1771710"/>
            <a:ext cx="6409763" cy="276999"/>
          </a:xfrm>
          <a:prstGeom prst="rect">
            <a:avLst/>
          </a:prstGeom>
          <a:noFill/>
        </p:spPr>
        <p:txBody>
          <a:bodyPr wrap="square" rtlCol="0">
            <a:spAutoFit/>
          </a:bodyPr>
          <a:lstStyle/>
          <a:p>
            <a:r>
              <a:rPr lang="en-US" sz="1200" dirty="0">
                <a:effectLst/>
                <a:latin typeface="Segoe UI" panose="020B0502040204020203" pitchFamily="34" charset="0"/>
              </a:rPr>
              <a:t>Figure 8: CDC, 2023 retrieved from https://www.cdc.gov/stopoverdose/fentanyl/index.html</a:t>
            </a:r>
            <a:endParaRPr lang="en-US" sz="1200" dirty="0"/>
          </a:p>
        </p:txBody>
      </p:sp>
      <p:sp>
        <p:nvSpPr>
          <p:cNvPr id="2" name="TextBox 1">
            <a:extLst>
              <a:ext uri="{FF2B5EF4-FFF2-40B4-BE49-F238E27FC236}">
                <a16:creationId xmlns:a16="http://schemas.microsoft.com/office/drawing/2014/main" id="{005852DE-3973-0580-A808-5A15E498D51B}"/>
              </a:ext>
            </a:extLst>
          </p:cNvPr>
          <p:cNvSpPr txBox="1"/>
          <p:nvPr/>
        </p:nvSpPr>
        <p:spPr>
          <a:xfrm>
            <a:off x="2175309" y="6482692"/>
            <a:ext cx="3283719" cy="369332"/>
          </a:xfrm>
          <a:prstGeom prst="rect">
            <a:avLst/>
          </a:prstGeom>
          <a:noFill/>
        </p:spPr>
        <p:txBody>
          <a:bodyPr wrap="none" rtlCol="0">
            <a:spAutoFit/>
          </a:bodyPr>
          <a:lstStyle/>
          <a:p>
            <a:r>
              <a:rPr lang="en-US" dirty="0"/>
              <a:t>(CDC, 2022; 2023a; NIDA, 2021)</a:t>
            </a:r>
          </a:p>
        </p:txBody>
      </p:sp>
    </p:spTree>
    <p:extLst>
      <p:ext uri="{BB962C8B-B14F-4D97-AF65-F5344CB8AC3E}">
        <p14:creationId xmlns:p14="http://schemas.microsoft.com/office/powerpoint/2010/main" val="2238251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CDCEF4-1156-C83B-5539-50190ABF96E7}"/>
              </a:ext>
            </a:extLst>
          </p:cNvPr>
          <p:cNvSpPr/>
          <p:nvPr/>
        </p:nvSpPr>
        <p:spPr>
          <a:xfrm>
            <a:off x="381000" y="2720746"/>
            <a:ext cx="3429624" cy="2435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Counterfeit pills:</a:t>
            </a:r>
          </a:p>
          <a:p>
            <a:pPr marL="285750" indent="-285750">
              <a:buFont typeface="Arial" panose="020B0604020202020204" pitchFamily="34" charset="0"/>
              <a:buChar char="•"/>
            </a:pPr>
            <a:r>
              <a:rPr lang="en-US" sz="2400" dirty="0">
                <a:solidFill>
                  <a:schemeClr val="tx1"/>
                </a:solidFill>
              </a:rPr>
              <a:t>Resemble prescription drugs </a:t>
            </a:r>
          </a:p>
          <a:p>
            <a:pPr marL="285750" indent="-285750">
              <a:buFont typeface="Arial" panose="020B0604020202020204" pitchFamily="34" charset="0"/>
              <a:buChar char="•"/>
            </a:pPr>
            <a:r>
              <a:rPr lang="en-US" sz="2400" dirty="0">
                <a:solidFill>
                  <a:schemeClr val="tx1"/>
                </a:solidFill>
              </a:rPr>
              <a:t>Have become more common</a:t>
            </a:r>
          </a:p>
          <a:p>
            <a:pPr marL="285750" indent="-285750">
              <a:buFont typeface="Arial" panose="020B0604020202020204" pitchFamily="34" charset="0"/>
              <a:buChar char="•"/>
            </a:pPr>
            <a:r>
              <a:rPr lang="en-US" sz="2400" dirty="0">
                <a:solidFill>
                  <a:schemeClr val="tx1"/>
                </a:solidFill>
              </a:rPr>
              <a:t>Have increased fatal overdose risk among teens</a:t>
            </a:r>
          </a:p>
          <a:p>
            <a:pPr marL="285750" indent="-285750">
              <a:buFont typeface="Arial" panose="020B0604020202020204" pitchFamily="34" charset="0"/>
              <a:buChar char="•"/>
            </a:pPr>
            <a:r>
              <a:rPr lang="en-US" sz="2400" dirty="0">
                <a:solidFill>
                  <a:schemeClr val="tx1"/>
                </a:solidFill>
              </a:rPr>
              <a:t>Are easy to buy online</a:t>
            </a:r>
          </a:p>
          <a:p>
            <a:pPr marL="285750" indent="-285750">
              <a:buFont typeface="Arial" panose="020B0604020202020204" pitchFamily="34" charset="0"/>
              <a:buChar char="•"/>
            </a:pPr>
            <a:r>
              <a:rPr lang="en-US" sz="2400" dirty="0">
                <a:solidFill>
                  <a:schemeClr val="tx1"/>
                </a:solidFill>
              </a:rPr>
              <a:t>Were involved in nearly 25% of overdose deaths from 2019 to 2021 </a:t>
            </a:r>
            <a:r>
              <a:rPr lang="en-US" sz="1200" dirty="0">
                <a:solidFill>
                  <a:schemeClr val="tx1"/>
                </a:solidFill>
                <a:effectLst/>
              </a:rPr>
              <a:t>(CDC, 2023)</a:t>
            </a:r>
            <a:endParaRPr lang="en-US" sz="1200" dirty="0">
              <a:solidFill>
                <a:srgbClr val="FF0000"/>
              </a:solidFill>
              <a:effectLst/>
            </a:endParaRPr>
          </a:p>
        </p:txBody>
      </p:sp>
      <p:sp>
        <p:nvSpPr>
          <p:cNvPr id="5" name="Title 4">
            <a:extLst>
              <a:ext uri="{FF2B5EF4-FFF2-40B4-BE49-F238E27FC236}">
                <a16:creationId xmlns:a16="http://schemas.microsoft.com/office/drawing/2014/main" id="{19904336-88AF-67D8-34AF-61268B644328}"/>
              </a:ext>
            </a:extLst>
          </p:cNvPr>
          <p:cNvSpPr>
            <a:spLocks noGrp="1" noRot="1" noMove="1" noResize="1" noEditPoints="1" noAdjustHandles="1" noChangeArrowheads="1" noChangeShapeType="1"/>
          </p:cNvSpPr>
          <p:nvPr>
            <p:ph type="title"/>
          </p:nvPr>
        </p:nvSpPr>
        <p:spPr>
          <a:xfrm>
            <a:off x="106878" y="152065"/>
            <a:ext cx="8912868" cy="1143000"/>
          </a:xfrm>
        </p:spPr>
        <p:txBody>
          <a:bodyPr>
            <a:normAutofit fontScale="90000"/>
          </a:bodyPr>
          <a:lstStyle/>
          <a:p>
            <a:pPr algn="ctr"/>
            <a:r>
              <a:rPr lang="en-US" sz="4000" dirty="0"/>
              <a:t>Fentanyl mixed into other drugs is a driver of teen overdose deaths</a:t>
            </a:r>
            <a:endParaRPr lang="en-US" sz="3600" dirty="0"/>
          </a:p>
        </p:txBody>
      </p:sp>
      <p:pic>
        <p:nvPicPr>
          <p:cNvPr id="6" name="Picture 5" descr="Person holding credit card using laptop">
            <a:extLst>
              <a:ext uri="{FF2B5EF4-FFF2-40B4-BE49-F238E27FC236}">
                <a16:creationId xmlns:a16="http://schemas.microsoft.com/office/drawing/2014/main" id="{879C5F13-0A98-74BB-AF1D-115B9E565975}"/>
              </a:ext>
            </a:extLst>
          </p:cNvPr>
          <p:cNvPicPr>
            <a:picLocks noChangeAspect="1"/>
          </p:cNvPicPr>
          <p:nvPr/>
        </p:nvPicPr>
        <p:blipFill rotWithShape="1">
          <a:blip r:embed="rId4">
            <a:extLst>
              <a:ext uri="{28A0092B-C50C-407E-A947-70E740481C1C}">
                <a14:useLocalDpi xmlns:a14="http://schemas.microsoft.com/office/drawing/2010/main" val="0"/>
              </a:ext>
            </a:extLst>
          </a:blip>
          <a:srcRect l="11803" b="10103"/>
          <a:stretch/>
        </p:blipFill>
        <p:spPr>
          <a:xfrm>
            <a:off x="3915555" y="2204355"/>
            <a:ext cx="5104191" cy="3468415"/>
          </a:xfrm>
          <a:prstGeom prst="rect">
            <a:avLst/>
          </a:prstGeom>
        </p:spPr>
      </p:pic>
      <p:sp>
        <p:nvSpPr>
          <p:cNvPr id="4" name="TextBox 3">
            <a:extLst>
              <a:ext uri="{FF2B5EF4-FFF2-40B4-BE49-F238E27FC236}">
                <a16:creationId xmlns:a16="http://schemas.microsoft.com/office/drawing/2014/main" id="{D82B7D69-35D4-DFA3-E834-A2CCC930BC13}"/>
              </a:ext>
            </a:extLst>
          </p:cNvPr>
          <p:cNvSpPr txBox="1"/>
          <p:nvPr/>
        </p:nvSpPr>
        <p:spPr>
          <a:xfrm>
            <a:off x="3915555" y="5672770"/>
            <a:ext cx="5104191" cy="276999"/>
          </a:xfrm>
          <a:prstGeom prst="rect">
            <a:avLst/>
          </a:prstGeom>
          <a:noFill/>
        </p:spPr>
        <p:txBody>
          <a:bodyPr wrap="square" rtlCol="0">
            <a:spAutoFit/>
          </a:bodyPr>
          <a:lstStyle/>
          <a:p>
            <a:r>
              <a:rPr lang="en-US" sz="1200" dirty="0"/>
              <a:t>Retrieved from </a:t>
            </a:r>
            <a:r>
              <a:rPr lang="en-US" sz="1200" dirty="0">
                <a:hlinkClick r:id="rId5"/>
              </a:rPr>
              <a:t>Flipboard.com</a:t>
            </a:r>
            <a:endParaRPr lang="en-US" sz="1200" dirty="0"/>
          </a:p>
        </p:txBody>
      </p:sp>
    </p:spTree>
    <p:custDataLst>
      <p:tags r:id="rId1"/>
    </p:custDataLst>
    <p:extLst>
      <p:ext uri="{BB962C8B-B14F-4D97-AF65-F5344CB8AC3E}">
        <p14:creationId xmlns:p14="http://schemas.microsoft.com/office/powerpoint/2010/main" val="171604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7">
            <a:extLst>
              <a:ext uri="{FF2B5EF4-FFF2-40B4-BE49-F238E27FC236}">
                <a16:creationId xmlns:a16="http://schemas.microsoft.com/office/drawing/2014/main" id="{98601824-7D25-14EA-E056-9F5AB4536922}"/>
              </a:ext>
            </a:extLst>
          </p:cNvPr>
          <p:cNvSpPr txBox="1">
            <a:spLocks noGrp="1" noRot="1" noMove="1" noResize="1" noEditPoints="1" noAdjustHandles="1" noChangeArrowheads="1" noChangeShapeType="1"/>
          </p:cNvSpPr>
          <p:nvPr/>
        </p:nvSpPr>
        <p:spPr bwMode="auto">
          <a:xfrm>
            <a:off x="473691" y="952504"/>
            <a:ext cx="821574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400" dirty="0">
                <a:latin typeface="+mj-lt"/>
              </a:rPr>
              <a:t>Too much of any opioid, </a:t>
            </a:r>
            <a:r>
              <a:rPr lang="en-US" altLang="en-US" sz="2400" b="1" dirty="0">
                <a:latin typeface="+mj-lt"/>
              </a:rPr>
              <a:t>including prescription opioids or illicitly manufactured opioids</a:t>
            </a:r>
            <a:r>
              <a:rPr lang="en-US" altLang="en-US" sz="2400" dirty="0">
                <a:latin typeface="+mj-lt"/>
              </a:rPr>
              <a:t>, leads to </a:t>
            </a:r>
            <a:r>
              <a:rPr lang="en-US" altLang="en-US" sz="2400" dirty="0">
                <a:latin typeface="+mj-lt"/>
                <a:ea typeface="ＭＳ Ｐゴシック"/>
              </a:rPr>
              <a:t>s</a:t>
            </a:r>
            <a:r>
              <a:rPr lang="en-US" sz="2400" dirty="0">
                <a:latin typeface="+mj-lt"/>
                <a:ea typeface="ＭＳ Ｐゴシック"/>
              </a:rPr>
              <a:t>lowed breathing, resulting in too little oxygen reaching the brain—known as </a:t>
            </a:r>
            <a:r>
              <a:rPr lang="en-US" sz="2400" i="1" dirty="0">
                <a:latin typeface="+mj-lt"/>
                <a:ea typeface="ＭＳ Ｐゴシック"/>
              </a:rPr>
              <a:t>hypoxia</a:t>
            </a:r>
            <a:r>
              <a:rPr lang="en-US" sz="2400" dirty="0">
                <a:latin typeface="+mj-lt"/>
                <a:ea typeface="ＭＳ Ｐゴシック"/>
              </a:rPr>
              <a:t>. </a:t>
            </a:r>
            <a:endParaRPr lang="en-US" sz="2400" dirty="0">
              <a:solidFill>
                <a:schemeClr val="tx1"/>
              </a:solidFill>
              <a:latin typeface="+mj-lt"/>
              <a:ea typeface="ＭＳ Ｐゴシック"/>
            </a:endParaRPr>
          </a:p>
        </p:txBody>
      </p:sp>
      <p:sp>
        <p:nvSpPr>
          <p:cNvPr id="4" name="Oval 3">
            <a:extLst>
              <a:ext uri="{FF2B5EF4-FFF2-40B4-BE49-F238E27FC236}">
                <a16:creationId xmlns:a16="http://schemas.microsoft.com/office/drawing/2014/main" id="{340C82E3-51E6-7495-637D-FFD6D5114206}"/>
              </a:ext>
            </a:extLst>
          </p:cNvPr>
          <p:cNvSpPr>
            <a:spLocks noGrp="1" noRot="1" noMove="1" noResize="1" noEditPoints="1" noAdjustHandles="1" noChangeArrowheads="1" noChangeShapeType="1"/>
          </p:cNvSpPr>
          <p:nvPr/>
        </p:nvSpPr>
        <p:spPr>
          <a:xfrm>
            <a:off x="205231" y="3429000"/>
            <a:ext cx="8733537" cy="173684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solidFill>
                  <a:schemeClr val="tx1"/>
                </a:solidFill>
                <a:latin typeface="Helvetica Neue Medium"/>
                <a:ea typeface="ＭＳ Ｐゴシック"/>
              </a:rPr>
              <a:t>Hypoxia can lead to coma, permanent brain damage, or death.</a:t>
            </a:r>
          </a:p>
        </p:txBody>
      </p:sp>
      <p:sp>
        <p:nvSpPr>
          <p:cNvPr id="3" name="TextBox 2">
            <a:extLst>
              <a:ext uri="{FF2B5EF4-FFF2-40B4-BE49-F238E27FC236}">
                <a16:creationId xmlns:a16="http://schemas.microsoft.com/office/drawing/2014/main" id="{655DEE4B-4B8E-DF3F-08FD-FA24327477A9}"/>
              </a:ext>
            </a:extLst>
          </p:cNvPr>
          <p:cNvSpPr txBox="1"/>
          <p:nvPr/>
        </p:nvSpPr>
        <p:spPr>
          <a:xfrm>
            <a:off x="4053790" y="5347406"/>
            <a:ext cx="1036420" cy="276999"/>
          </a:xfrm>
          <a:prstGeom prst="rect">
            <a:avLst/>
          </a:prstGeom>
          <a:noFill/>
        </p:spPr>
        <p:txBody>
          <a:bodyPr wrap="square" rtlCol="0">
            <a:spAutoFit/>
          </a:bodyPr>
          <a:lstStyle/>
          <a:p>
            <a:r>
              <a:rPr lang="en-US" altLang="en-US" sz="1200" dirty="0"/>
              <a:t>(NIDA, 2021)</a:t>
            </a:r>
            <a:endParaRPr lang="en-US" sz="1200" dirty="0"/>
          </a:p>
        </p:txBody>
      </p:sp>
    </p:spTree>
    <p:custDataLst>
      <p:tags r:id="rId1"/>
    </p:custDataLst>
    <p:extLst>
      <p:ext uri="{BB962C8B-B14F-4D97-AF65-F5344CB8AC3E}">
        <p14:creationId xmlns:p14="http://schemas.microsoft.com/office/powerpoint/2010/main" val="369801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9504-4A01-C257-79D4-9069121BC4DA}"/>
              </a:ext>
            </a:extLst>
          </p:cNvPr>
          <p:cNvSpPr>
            <a:spLocks noGrp="1" noRot="1" noMove="1" noResize="1" noEditPoints="1" noAdjustHandles="1" noChangeArrowheads="1" noChangeShapeType="1"/>
          </p:cNvSpPr>
          <p:nvPr>
            <p:ph type="title"/>
          </p:nvPr>
        </p:nvSpPr>
        <p:spPr>
          <a:xfrm>
            <a:off x="457200" y="2857500"/>
            <a:ext cx="8229600" cy="1143000"/>
          </a:xfrm>
        </p:spPr>
        <p:txBody>
          <a:bodyPr>
            <a:noAutofit/>
          </a:bodyPr>
          <a:lstStyle/>
          <a:p>
            <a:pPr algn="ctr"/>
            <a:r>
              <a:rPr lang="en-US" sz="3600" dirty="0"/>
              <a:t>Understanding Opioid Overdoses</a:t>
            </a:r>
          </a:p>
        </p:txBody>
      </p:sp>
    </p:spTree>
    <p:extLst>
      <p:ext uri="{BB962C8B-B14F-4D97-AF65-F5344CB8AC3E}">
        <p14:creationId xmlns:p14="http://schemas.microsoft.com/office/powerpoint/2010/main" val="1338263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1">
            <a:extLst>
              <a:ext uri="{FF2B5EF4-FFF2-40B4-BE49-F238E27FC236}">
                <a16:creationId xmlns:a16="http://schemas.microsoft.com/office/drawing/2014/main" id="{A15D75DE-DFB2-A8E0-C070-7E037B39EC84}"/>
              </a:ext>
            </a:extLst>
          </p:cNvPr>
          <p:cNvSpPr>
            <a:spLocks noGrp="1" noRot="1" noMove="1" noResize="1" noEditPoints="1" noAdjustHandles="1" noChangeArrowheads="1" noChangeShapeType="1"/>
          </p:cNvSpPr>
          <p:nvPr>
            <p:ph type="title"/>
          </p:nvPr>
        </p:nvSpPr>
        <p:spPr>
          <a:xfrm>
            <a:off x="128087" y="71137"/>
            <a:ext cx="8887825" cy="1066961"/>
          </a:xfrm>
        </p:spPr>
        <p:txBody>
          <a:bodyPr/>
          <a:lstStyle/>
          <a:p>
            <a:pPr eaLnBrk="1" hangingPunct="1">
              <a:lnSpc>
                <a:spcPct val="90000"/>
              </a:lnSpc>
            </a:pPr>
            <a:r>
              <a:rPr lang="en-US" altLang="en-US" sz="3600" dirty="0"/>
              <a:t>What Is an Opioid Overdose?</a:t>
            </a:r>
          </a:p>
        </p:txBody>
      </p:sp>
      <p:graphicFrame>
        <p:nvGraphicFramePr>
          <p:cNvPr id="2" name="Diagram 1">
            <a:extLst>
              <a:ext uri="{FF2B5EF4-FFF2-40B4-BE49-F238E27FC236}">
                <a16:creationId xmlns:a16="http://schemas.microsoft.com/office/drawing/2014/main" id="{498245AC-4F68-7BEE-3146-96E199B42136}"/>
              </a:ext>
            </a:extLst>
          </p:cNvPr>
          <p:cNvGraphicFramePr/>
          <p:nvPr>
            <p:extLst>
              <p:ext uri="{D42A27DB-BD31-4B8C-83A1-F6EECF244321}">
                <p14:modId xmlns:p14="http://schemas.microsoft.com/office/powerpoint/2010/main" val="3489139093"/>
              </p:ext>
            </p:extLst>
          </p:nvPr>
        </p:nvGraphicFramePr>
        <p:xfrm>
          <a:off x="3641454" y="1218434"/>
          <a:ext cx="6458041" cy="5460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F611984A-BB2C-A040-76D7-094B8D4A3035}"/>
              </a:ext>
            </a:extLst>
          </p:cNvPr>
          <p:cNvPicPr>
            <a:picLocks noChangeAspect="1"/>
          </p:cNvPicPr>
          <p:nvPr/>
        </p:nvPicPr>
        <p:blipFill>
          <a:blip r:embed="rId9"/>
          <a:stretch>
            <a:fillRect/>
          </a:stretch>
        </p:blipFill>
        <p:spPr>
          <a:xfrm>
            <a:off x="586744" y="2377440"/>
            <a:ext cx="3928501" cy="2485122"/>
          </a:xfrm>
          <a:prstGeom prst="rect">
            <a:avLst/>
          </a:prstGeom>
        </p:spPr>
      </p:pic>
      <p:sp>
        <p:nvSpPr>
          <p:cNvPr id="7" name="TextBox 6">
            <a:extLst>
              <a:ext uri="{FF2B5EF4-FFF2-40B4-BE49-F238E27FC236}">
                <a16:creationId xmlns:a16="http://schemas.microsoft.com/office/drawing/2014/main" id="{D7AEB997-D4DF-88E7-5A31-1D02380BD82E}"/>
              </a:ext>
            </a:extLst>
          </p:cNvPr>
          <p:cNvSpPr txBox="1"/>
          <p:nvPr/>
        </p:nvSpPr>
        <p:spPr>
          <a:xfrm>
            <a:off x="808522" y="6160168"/>
            <a:ext cx="2832932" cy="307777"/>
          </a:xfrm>
          <a:prstGeom prst="rect">
            <a:avLst/>
          </a:prstGeom>
          <a:noFill/>
        </p:spPr>
        <p:txBody>
          <a:bodyPr wrap="square" rtlCol="0">
            <a:spAutoFit/>
          </a:bodyPr>
          <a:lstStyle/>
          <a:p>
            <a:r>
              <a:rPr lang="en-US" sz="1400" dirty="0"/>
              <a:t>(NIDA, 2021a)</a:t>
            </a:r>
          </a:p>
        </p:txBody>
      </p:sp>
    </p:spTree>
    <p:custDataLst>
      <p:tags r:id="rId1"/>
    </p:custDataLst>
    <p:extLst>
      <p:ext uri="{BB962C8B-B14F-4D97-AF65-F5344CB8AC3E}">
        <p14:creationId xmlns:p14="http://schemas.microsoft.com/office/powerpoint/2010/main" val="172569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FA1B0C1-3F90-0DDE-FF3F-4E9845424E0A}"/>
              </a:ext>
            </a:extLst>
          </p:cNvPr>
          <p:cNvSpPr>
            <a:spLocks noChangeArrowheads="1"/>
          </p:cNvSpPr>
          <p:nvPr/>
        </p:nvSpPr>
        <p:spPr bwMode="auto">
          <a:xfrm>
            <a:off x="476003" y="468036"/>
            <a:ext cx="8463413"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600" dirty="0">
                <a:latin typeface="+mj-lt"/>
                <a:ea typeface="+mj-ea"/>
                <a:cs typeface="+mj-cs"/>
              </a:rPr>
              <a:t>Opioid Intoxication vs. Opioid Overdose  </a:t>
            </a:r>
          </a:p>
        </p:txBody>
      </p:sp>
      <p:graphicFrame>
        <p:nvGraphicFramePr>
          <p:cNvPr id="5" name="Table 4">
            <a:extLst>
              <a:ext uri="{FF2B5EF4-FFF2-40B4-BE49-F238E27FC236}">
                <a16:creationId xmlns:a16="http://schemas.microsoft.com/office/drawing/2014/main" id="{A6F1F227-70A9-5EDA-1697-776844DBE047}"/>
              </a:ext>
            </a:extLst>
          </p:cNvPr>
          <p:cNvGraphicFramePr>
            <a:graphicFrameLocks noGrp="1"/>
          </p:cNvGraphicFramePr>
          <p:nvPr/>
        </p:nvGraphicFramePr>
        <p:xfrm>
          <a:off x="865666" y="2358315"/>
          <a:ext cx="7412668" cy="3937138"/>
        </p:xfrm>
        <a:graphic>
          <a:graphicData uri="http://schemas.openxmlformats.org/drawingml/2006/table">
            <a:tbl>
              <a:tblPr firstRow="1" firstCol="1" bandRow="1">
                <a:tableStyleId>{5C22544A-7EE6-4342-B048-85BDC9FD1C3A}</a:tableStyleId>
              </a:tblPr>
              <a:tblGrid>
                <a:gridCol w="3706334">
                  <a:extLst>
                    <a:ext uri="{9D8B030D-6E8A-4147-A177-3AD203B41FA5}">
                      <a16:colId xmlns:a16="http://schemas.microsoft.com/office/drawing/2014/main" val="3916736239"/>
                    </a:ext>
                  </a:extLst>
                </a:gridCol>
                <a:gridCol w="3706334">
                  <a:extLst>
                    <a:ext uri="{9D8B030D-6E8A-4147-A177-3AD203B41FA5}">
                      <a16:colId xmlns:a16="http://schemas.microsoft.com/office/drawing/2014/main" val="3448387579"/>
                    </a:ext>
                  </a:extLst>
                </a:gridCol>
              </a:tblGrid>
              <a:tr h="379318">
                <a:tc>
                  <a:txBody>
                    <a:bodyPr/>
                    <a:lstStyle/>
                    <a:p>
                      <a:pPr marL="342900" marR="0" algn="ctr">
                        <a:lnSpc>
                          <a:spcPct val="107000"/>
                        </a:lnSpc>
                        <a:spcBef>
                          <a:spcPts val="0"/>
                        </a:spcBef>
                        <a:spcAft>
                          <a:spcPts val="800"/>
                        </a:spcAft>
                      </a:pPr>
                      <a:r>
                        <a:rPr lang="en-US" sz="1800">
                          <a:effectLst/>
                        </a:rPr>
                        <a:t>Opioid Intoxication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algn="ctr">
                        <a:lnSpc>
                          <a:spcPct val="107000"/>
                        </a:lnSpc>
                        <a:spcBef>
                          <a:spcPts val="0"/>
                        </a:spcBef>
                        <a:spcAft>
                          <a:spcPts val="800"/>
                        </a:spcAft>
                      </a:pPr>
                      <a:r>
                        <a:rPr lang="en-US" sz="1800">
                          <a:effectLst/>
                        </a:rPr>
                        <a:t>Opioid Overdose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0530248"/>
                  </a:ext>
                </a:extLst>
              </a:tr>
              <a:tr h="379318">
                <a:tc>
                  <a:txBody>
                    <a:bodyPr/>
                    <a:lstStyle/>
                    <a:p>
                      <a:pPr marL="349250" marR="0">
                        <a:lnSpc>
                          <a:spcPct val="107000"/>
                        </a:lnSpc>
                        <a:spcBef>
                          <a:spcPts val="0"/>
                        </a:spcBef>
                        <a:spcAft>
                          <a:spcPts val="800"/>
                        </a:spcAft>
                      </a:pPr>
                      <a:r>
                        <a:rPr lang="en-US" sz="1800">
                          <a:effectLst/>
                        </a:rPr>
                        <a:t>Relaxed muscles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a:lnSpc>
                          <a:spcPct val="107000"/>
                        </a:lnSpc>
                        <a:spcBef>
                          <a:spcPts val="0"/>
                        </a:spcBef>
                        <a:spcAft>
                          <a:spcPts val="800"/>
                        </a:spcAft>
                      </a:pPr>
                      <a:r>
                        <a:rPr lang="en-US" sz="1800">
                          <a:effectLst/>
                        </a:rPr>
                        <a:t>Pale, clammy skin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8521931"/>
                  </a:ext>
                </a:extLst>
              </a:tr>
              <a:tr h="776196">
                <a:tc>
                  <a:txBody>
                    <a:bodyPr/>
                    <a:lstStyle/>
                    <a:p>
                      <a:pPr marL="342900" marR="0">
                        <a:lnSpc>
                          <a:spcPct val="107000"/>
                        </a:lnSpc>
                        <a:spcBef>
                          <a:spcPts val="0"/>
                        </a:spcBef>
                        <a:spcAft>
                          <a:spcPts val="800"/>
                        </a:spcAft>
                      </a:pPr>
                      <a:r>
                        <a:rPr lang="en-US" sz="1800">
                          <a:effectLst/>
                        </a:rPr>
                        <a:t>Slowed or slurred speech,  slowed or shallow breathing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a:lnSpc>
                          <a:spcPct val="107000"/>
                        </a:lnSpc>
                        <a:spcBef>
                          <a:spcPts val="0"/>
                        </a:spcBef>
                        <a:spcAft>
                          <a:spcPts val="800"/>
                        </a:spcAft>
                      </a:pPr>
                      <a:r>
                        <a:rPr lang="en-US" sz="1800">
                          <a:effectLst/>
                        </a:rPr>
                        <a:t>Speech infrequent, not breathing, very shallow breathing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479023"/>
                  </a:ext>
                </a:extLst>
              </a:tr>
              <a:tr h="379318">
                <a:tc>
                  <a:txBody>
                    <a:bodyPr/>
                    <a:lstStyle/>
                    <a:p>
                      <a:pPr marL="342900" marR="0">
                        <a:lnSpc>
                          <a:spcPct val="107000"/>
                        </a:lnSpc>
                        <a:spcBef>
                          <a:spcPts val="0"/>
                        </a:spcBef>
                        <a:spcAft>
                          <a:spcPts val="800"/>
                        </a:spcAft>
                      </a:pPr>
                      <a:r>
                        <a:rPr lang="en-US" sz="1800">
                          <a:effectLst/>
                        </a:rPr>
                        <a:t>Appears sleepy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a:lnSpc>
                          <a:spcPct val="107000"/>
                        </a:lnSpc>
                        <a:spcBef>
                          <a:spcPts val="0"/>
                        </a:spcBef>
                        <a:spcAft>
                          <a:spcPts val="800"/>
                        </a:spcAft>
                      </a:pPr>
                      <a:r>
                        <a:rPr lang="en-US" sz="1800">
                          <a:effectLst/>
                        </a:rPr>
                        <a:t>Deep snorting or gurgling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2200659"/>
                  </a:ext>
                </a:extLst>
              </a:tr>
              <a:tr h="776196">
                <a:tc>
                  <a:txBody>
                    <a:bodyPr/>
                    <a:lstStyle/>
                    <a:p>
                      <a:pPr marL="342900" marR="0">
                        <a:lnSpc>
                          <a:spcPct val="107000"/>
                        </a:lnSpc>
                        <a:spcBef>
                          <a:spcPts val="0"/>
                        </a:spcBef>
                        <a:spcAft>
                          <a:spcPts val="800"/>
                        </a:spcAft>
                      </a:pPr>
                      <a:r>
                        <a:rPr lang="en-US" sz="1800">
                          <a:effectLst/>
                        </a:rPr>
                        <a:t>Responds to stimuli (shaking, sternal rub)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a:lnSpc>
                          <a:spcPct val="107000"/>
                        </a:lnSpc>
                        <a:spcBef>
                          <a:spcPts val="0"/>
                        </a:spcBef>
                        <a:spcAft>
                          <a:spcPts val="800"/>
                        </a:spcAft>
                      </a:pPr>
                      <a:r>
                        <a:rPr lang="en-US" sz="1800">
                          <a:effectLst/>
                        </a:rPr>
                        <a:t>Unconscious and unresponsive to stimuli (calling name, shaking, sternal rub); limp body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023100"/>
                  </a:ext>
                </a:extLst>
              </a:tr>
              <a:tr h="379318">
                <a:tc>
                  <a:txBody>
                    <a:bodyPr/>
                    <a:lstStyle/>
                    <a:p>
                      <a:pPr marL="342900" marR="0">
                        <a:lnSpc>
                          <a:spcPct val="107000"/>
                        </a:lnSpc>
                        <a:spcBef>
                          <a:spcPts val="0"/>
                        </a:spcBef>
                        <a:spcAft>
                          <a:spcPts val="800"/>
                        </a:spcAft>
                      </a:pPr>
                      <a:r>
                        <a:rPr lang="en-US" sz="1800">
                          <a:effectLst/>
                        </a:rPr>
                        <a:t>Normal heart rate/pulse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a:lnSpc>
                          <a:spcPct val="107000"/>
                        </a:lnSpc>
                        <a:spcBef>
                          <a:spcPts val="0"/>
                        </a:spcBef>
                        <a:spcAft>
                          <a:spcPts val="800"/>
                        </a:spcAft>
                      </a:pPr>
                      <a:r>
                        <a:rPr lang="en-US" sz="1800">
                          <a:effectLst/>
                        </a:rPr>
                        <a:t>Slowed heart rate/pulse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6158115"/>
                  </a:ext>
                </a:extLst>
              </a:tr>
              <a:tr h="776196">
                <a:tc>
                  <a:txBody>
                    <a:bodyPr/>
                    <a:lstStyle/>
                    <a:p>
                      <a:pPr marL="342900" marR="0">
                        <a:lnSpc>
                          <a:spcPct val="107000"/>
                        </a:lnSpc>
                        <a:spcBef>
                          <a:spcPts val="0"/>
                        </a:spcBef>
                        <a:spcAft>
                          <a:spcPts val="800"/>
                        </a:spcAft>
                      </a:pPr>
                      <a:r>
                        <a:rPr lang="en-US" sz="1800">
                          <a:effectLst/>
                        </a:rPr>
                        <a:t>Normal skin color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a:lnSpc>
                          <a:spcPct val="107000"/>
                        </a:lnSpc>
                        <a:spcBef>
                          <a:spcPts val="0"/>
                        </a:spcBef>
                        <a:spcAft>
                          <a:spcPts val="800"/>
                        </a:spcAft>
                      </a:pPr>
                      <a:r>
                        <a:rPr lang="en-US" sz="1800">
                          <a:effectLst/>
                        </a:rPr>
                        <a:t>Cyanotic skin coloration (blue lips, fingertips)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4094340"/>
                  </a:ext>
                </a:extLst>
              </a:tr>
            </a:tbl>
          </a:graphicData>
        </a:graphic>
      </p:graphicFrame>
      <p:pic>
        <p:nvPicPr>
          <p:cNvPr id="7" name="Graphic 6" descr="Ambulance outline">
            <a:extLst>
              <a:ext uri="{FF2B5EF4-FFF2-40B4-BE49-F238E27FC236}">
                <a16:creationId xmlns:a16="http://schemas.microsoft.com/office/drawing/2014/main" id="{239CFC51-F21B-B122-B06C-DCBC677D8C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6326" y="1607543"/>
            <a:ext cx="914400" cy="914400"/>
          </a:xfrm>
          <a:prstGeom prst="rect">
            <a:avLst/>
          </a:prstGeom>
        </p:spPr>
      </p:pic>
      <p:sp>
        <p:nvSpPr>
          <p:cNvPr id="8" name="TextBox 7">
            <a:extLst>
              <a:ext uri="{FF2B5EF4-FFF2-40B4-BE49-F238E27FC236}">
                <a16:creationId xmlns:a16="http://schemas.microsoft.com/office/drawing/2014/main" id="{FA5D2E78-2189-8698-9D0E-F06FE5A498A3}"/>
              </a:ext>
            </a:extLst>
          </p:cNvPr>
          <p:cNvSpPr txBox="1"/>
          <p:nvPr/>
        </p:nvSpPr>
        <p:spPr>
          <a:xfrm>
            <a:off x="4927087" y="1309506"/>
            <a:ext cx="3243262" cy="461665"/>
          </a:xfrm>
          <a:prstGeom prst="rect">
            <a:avLst/>
          </a:prstGeom>
          <a:noFill/>
        </p:spPr>
        <p:txBody>
          <a:bodyPr wrap="square" rtlCol="0">
            <a:spAutoFit/>
          </a:bodyPr>
          <a:lstStyle/>
          <a:p>
            <a:r>
              <a:rPr lang="en-US" sz="2400" b="1" dirty="0">
                <a:solidFill>
                  <a:srgbClr val="FF0000"/>
                </a:solidFill>
              </a:rPr>
              <a:t>Call 911 immediately!</a:t>
            </a:r>
          </a:p>
        </p:txBody>
      </p:sp>
      <p:cxnSp>
        <p:nvCxnSpPr>
          <p:cNvPr id="10" name="Straight Arrow Connector 9">
            <a:extLst>
              <a:ext uri="{FF2B5EF4-FFF2-40B4-BE49-F238E27FC236}">
                <a16:creationId xmlns:a16="http://schemas.microsoft.com/office/drawing/2014/main" id="{7C21DF9C-7CDE-5A38-BC9B-5BFBE262AF46}"/>
              </a:ext>
            </a:extLst>
          </p:cNvPr>
          <p:cNvCxnSpPr>
            <a:cxnSpLocks/>
          </p:cNvCxnSpPr>
          <p:nvPr/>
        </p:nvCxnSpPr>
        <p:spPr>
          <a:xfrm flipV="1">
            <a:off x="6548718" y="1856096"/>
            <a:ext cx="0" cy="502219"/>
          </a:xfrm>
          <a:prstGeom prst="straightConnector1">
            <a:avLst/>
          </a:prstGeom>
          <a:ln w="66675">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33CC3F98-01FE-BC08-C689-63F67958305A}"/>
              </a:ext>
            </a:extLst>
          </p:cNvPr>
          <p:cNvSpPr txBox="1"/>
          <p:nvPr/>
        </p:nvSpPr>
        <p:spPr>
          <a:xfrm>
            <a:off x="665019" y="6295453"/>
            <a:ext cx="7766462" cy="276999"/>
          </a:xfrm>
          <a:prstGeom prst="rect">
            <a:avLst/>
          </a:prstGeom>
          <a:noFill/>
        </p:spPr>
        <p:txBody>
          <a:bodyPr wrap="square" rtlCol="0">
            <a:spAutoFit/>
          </a:bodyPr>
          <a:lstStyle/>
          <a:p>
            <a:pPr algn="ctr"/>
            <a:r>
              <a:rPr lang="en-US" sz="1200" dirty="0"/>
              <a:t>(CDC, 2023f; Massachusetts Department of Public Health, </a:t>
            </a:r>
            <a:r>
              <a:rPr lang="en-US" sz="1200" dirty="0" err="1"/>
              <a:t>nd</a:t>
            </a:r>
            <a:r>
              <a:rPr lang="en-US" sz="1200" dirty="0"/>
              <a:t>)</a:t>
            </a:r>
          </a:p>
        </p:txBody>
      </p:sp>
    </p:spTree>
    <p:extLst>
      <p:ext uri="{BB962C8B-B14F-4D97-AF65-F5344CB8AC3E}">
        <p14:creationId xmlns:p14="http://schemas.microsoft.com/office/powerpoint/2010/main" val="1053096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D83719-C162-1FEF-231B-13ABA993A3C4}"/>
              </a:ext>
            </a:extLst>
          </p:cNvPr>
          <p:cNvSpPr>
            <a:spLocks noGrp="1"/>
          </p:cNvSpPr>
          <p:nvPr>
            <p:ph type="title"/>
          </p:nvPr>
        </p:nvSpPr>
        <p:spPr>
          <a:xfrm>
            <a:off x="350041" y="586855"/>
            <a:ext cx="2401025" cy="3387497"/>
          </a:xfrm>
        </p:spPr>
        <p:txBody>
          <a:bodyPr anchor="b">
            <a:normAutofit/>
          </a:bodyPr>
          <a:lstStyle/>
          <a:p>
            <a:r>
              <a:rPr lang="en-US" sz="3600" b="1" dirty="0">
                <a:solidFill>
                  <a:srgbClr val="FFFFFF"/>
                </a:solidFill>
              </a:rPr>
              <a:t>Who is at risk of an opioid overdose? </a:t>
            </a:r>
          </a:p>
        </p:txBody>
      </p:sp>
      <p:sp>
        <p:nvSpPr>
          <p:cNvPr id="4" name="Content Placeholder 3">
            <a:extLst>
              <a:ext uri="{FF2B5EF4-FFF2-40B4-BE49-F238E27FC236}">
                <a16:creationId xmlns:a16="http://schemas.microsoft.com/office/drawing/2014/main" id="{7FD1A173-468F-6667-42D1-0984CDCABC09}"/>
              </a:ext>
            </a:extLst>
          </p:cNvPr>
          <p:cNvSpPr>
            <a:spLocks noGrp="1"/>
          </p:cNvSpPr>
          <p:nvPr>
            <p:ph idx="1"/>
          </p:nvPr>
        </p:nvSpPr>
        <p:spPr>
          <a:xfrm>
            <a:off x="3607694" y="649480"/>
            <a:ext cx="5085930" cy="6030289"/>
          </a:xfrm>
        </p:spPr>
        <p:txBody>
          <a:bodyPr anchor="ctr">
            <a:normAutofit/>
          </a:bodyPr>
          <a:lstStyle/>
          <a:p>
            <a:pPr marL="0" indent="0">
              <a:buNone/>
            </a:pPr>
            <a:r>
              <a:rPr lang="en-US" sz="2400" b="1" i="0" dirty="0">
                <a:effectLst/>
                <a:latin typeface="Open Sans" panose="020B0606030504020204" pitchFamily="34" charset="0"/>
              </a:rPr>
              <a:t>Anyone who uses drugs is at risk of an overdose. </a:t>
            </a:r>
            <a:br>
              <a:rPr lang="en-US" sz="1800" b="0" i="0" dirty="0">
                <a:effectLst/>
                <a:latin typeface="Open Sans" panose="020B0606030504020204" pitchFamily="34" charset="0"/>
              </a:rPr>
            </a:br>
            <a:endParaRPr lang="en-US" sz="1800" b="0" i="0" dirty="0">
              <a:effectLst/>
              <a:latin typeface="Open Sans" panose="020B0606030504020204" pitchFamily="34" charset="0"/>
            </a:endParaRPr>
          </a:p>
          <a:p>
            <a:pPr marL="0" indent="0" algn="r">
              <a:buNone/>
            </a:pPr>
            <a:r>
              <a:rPr lang="en-US" sz="2400" dirty="0"/>
              <a:t>		</a:t>
            </a:r>
          </a:p>
        </p:txBody>
      </p:sp>
      <p:sp>
        <p:nvSpPr>
          <p:cNvPr id="3" name="TextBox 2">
            <a:extLst>
              <a:ext uri="{FF2B5EF4-FFF2-40B4-BE49-F238E27FC236}">
                <a16:creationId xmlns:a16="http://schemas.microsoft.com/office/drawing/2014/main" id="{33593528-8EF4-1750-DBBD-37AEDFF3250B}"/>
              </a:ext>
            </a:extLst>
          </p:cNvPr>
          <p:cNvSpPr txBox="1">
            <a:spLocks noGrp="1" noRot="1" noMove="1" noResize="1" noEditPoints="1" noAdjustHandles="1" noChangeArrowheads="1" noChangeShapeType="1"/>
          </p:cNvSpPr>
          <p:nvPr/>
        </p:nvSpPr>
        <p:spPr>
          <a:xfrm>
            <a:off x="4937760" y="6570617"/>
            <a:ext cx="3629269" cy="276999"/>
          </a:xfrm>
          <a:prstGeom prst="rect">
            <a:avLst/>
          </a:prstGeom>
          <a:noFill/>
        </p:spPr>
        <p:txBody>
          <a:bodyPr wrap="square" rtlCol="0">
            <a:spAutoFit/>
          </a:bodyPr>
          <a:lstStyle/>
          <a:p>
            <a:r>
              <a:rPr lang="en-US" sz="1200" b="0" i="0" u="none" kern="1200" dirty="0">
                <a:solidFill>
                  <a:srgbClr val="474747"/>
                </a:solidFill>
                <a:effectLst/>
                <a:latin typeface="Open Sans"/>
                <a:ea typeface="Open Sans"/>
                <a:cs typeface="Open Sans"/>
              </a:rPr>
              <a:t>(NIDA, 2021b)</a:t>
            </a:r>
            <a:endParaRPr lang="en-US" sz="1200" dirty="0"/>
          </a:p>
        </p:txBody>
      </p:sp>
    </p:spTree>
    <p:extLst>
      <p:ext uri="{BB962C8B-B14F-4D97-AF65-F5344CB8AC3E}">
        <p14:creationId xmlns:p14="http://schemas.microsoft.com/office/powerpoint/2010/main" val="284209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CB4EF-CD7B-0313-C707-D4D7173172B4}"/>
              </a:ext>
            </a:extLst>
          </p:cNvPr>
          <p:cNvSpPr>
            <a:spLocks noGrp="1"/>
          </p:cNvSpPr>
          <p:nvPr>
            <p:ph type="title"/>
          </p:nvPr>
        </p:nvSpPr>
        <p:spPr/>
        <p:txBody>
          <a:bodyPr/>
          <a:lstStyle/>
          <a:p>
            <a:r>
              <a:rPr lang="en-US" sz="3600" dirty="0"/>
              <a:t>Contents</a:t>
            </a:r>
          </a:p>
        </p:txBody>
      </p:sp>
      <p:sp>
        <p:nvSpPr>
          <p:cNvPr id="5" name="Content Placeholder 4">
            <a:extLst>
              <a:ext uri="{FF2B5EF4-FFF2-40B4-BE49-F238E27FC236}">
                <a16:creationId xmlns:a16="http://schemas.microsoft.com/office/drawing/2014/main" id="{D8AE4B54-CEED-391F-D533-4D5465BDE3ED}"/>
              </a:ext>
            </a:extLst>
          </p:cNvPr>
          <p:cNvSpPr>
            <a:spLocks noGrp="1"/>
          </p:cNvSpPr>
          <p:nvPr>
            <p:ph sz="half" idx="1"/>
          </p:nvPr>
        </p:nvSpPr>
        <p:spPr>
          <a:xfrm>
            <a:off x="457200" y="1265250"/>
            <a:ext cx="8229600" cy="5098055"/>
          </a:xfrm>
        </p:spPr>
        <p:txBody>
          <a:bodyPr/>
          <a:lstStyle/>
          <a:p>
            <a:r>
              <a:rPr lang="en-US" sz="2400" dirty="0"/>
              <a:t>Scope of the Problem: The Drug Overdose Crisis</a:t>
            </a:r>
          </a:p>
          <a:p>
            <a:r>
              <a:rPr lang="en-US" sz="2400" dirty="0"/>
              <a:t>Drug Use and Drug Overdose Among Teens</a:t>
            </a:r>
          </a:p>
          <a:p>
            <a:r>
              <a:rPr lang="en-US" sz="2400" dirty="0"/>
              <a:t>What is Fentanyl?</a:t>
            </a:r>
          </a:p>
          <a:p>
            <a:r>
              <a:rPr lang="en-US" sz="2400" dirty="0"/>
              <a:t>The Role of Prescription Drugs in the Drug Overdose Crisis </a:t>
            </a:r>
          </a:p>
          <a:p>
            <a:r>
              <a:rPr lang="en-US" sz="2400" dirty="0"/>
              <a:t>Understanding Opioid Overdoses</a:t>
            </a:r>
          </a:p>
          <a:p>
            <a:r>
              <a:rPr lang="en-US" sz="2400" dirty="0"/>
              <a:t>Opioid Overdose Reversal Medications</a:t>
            </a:r>
          </a:p>
          <a:p>
            <a:r>
              <a:rPr lang="en-US" sz="2400" dirty="0"/>
              <a:t>How to Respond to an Opioid Overdose</a:t>
            </a:r>
          </a:p>
          <a:p>
            <a:r>
              <a:rPr lang="en-US" sz="2400" dirty="0"/>
              <a:t>Good Samaritan Laws</a:t>
            </a:r>
          </a:p>
          <a:p>
            <a:r>
              <a:rPr lang="en-US" sz="2400" dirty="0"/>
              <a:t>Educational Resources</a:t>
            </a:r>
          </a:p>
          <a:p>
            <a:r>
              <a:rPr lang="en-US" sz="2400" dirty="0"/>
              <a:t>Questions </a:t>
            </a:r>
          </a:p>
        </p:txBody>
      </p:sp>
    </p:spTree>
    <p:extLst>
      <p:ext uri="{BB962C8B-B14F-4D97-AF65-F5344CB8AC3E}">
        <p14:creationId xmlns:p14="http://schemas.microsoft.com/office/powerpoint/2010/main" val="2878670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5698E-3C0B-7FB5-7FA0-D4B0FFDB8E94}"/>
              </a:ext>
            </a:extLst>
          </p:cNvPr>
          <p:cNvSpPr>
            <a:spLocks noGrp="1"/>
          </p:cNvSpPr>
          <p:nvPr>
            <p:ph type="title"/>
          </p:nvPr>
        </p:nvSpPr>
        <p:spPr/>
        <p:txBody>
          <a:bodyPr>
            <a:normAutofit/>
          </a:bodyPr>
          <a:lstStyle/>
          <a:p>
            <a:pPr algn="ctr"/>
            <a:r>
              <a:rPr lang="en-US" sz="3600" dirty="0"/>
              <a:t>Opioid Overdose Reversal Medications</a:t>
            </a:r>
          </a:p>
        </p:txBody>
      </p:sp>
      <p:sp>
        <p:nvSpPr>
          <p:cNvPr id="3" name="Text Placeholder 2">
            <a:extLst>
              <a:ext uri="{FF2B5EF4-FFF2-40B4-BE49-F238E27FC236}">
                <a16:creationId xmlns:a16="http://schemas.microsoft.com/office/drawing/2014/main" id="{B0912DCA-76EB-1B5C-54D2-5D5D9A7C22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32217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EB5D6A71-681F-4892-EF6F-D59B124DB9F3}"/>
              </a:ext>
            </a:extLst>
          </p:cNvPr>
          <p:cNvSpPr>
            <a:spLocks noGrp="1"/>
          </p:cNvSpPr>
          <p:nvPr>
            <p:ph type="title"/>
          </p:nvPr>
        </p:nvSpPr>
        <p:spPr>
          <a:xfrm>
            <a:off x="95003" y="95883"/>
            <a:ext cx="8953994" cy="690499"/>
          </a:xfrm>
        </p:spPr>
        <p:txBody>
          <a:bodyPr>
            <a:normAutofit/>
          </a:bodyPr>
          <a:lstStyle/>
          <a:p>
            <a:pPr algn="ctr" eaLnBrk="1" hangingPunct="1"/>
            <a:r>
              <a:rPr lang="en-US" altLang="en-US" sz="3600" dirty="0"/>
              <a:t>Learn About Naloxone</a:t>
            </a:r>
          </a:p>
        </p:txBody>
      </p:sp>
      <p:sp>
        <p:nvSpPr>
          <p:cNvPr id="3" name="Content Placeholder 2">
            <a:extLst>
              <a:ext uri="{FF2B5EF4-FFF2-40B4-BE49-F238E27FC236}">
                <a16:creationId xmlns:a16="http://schemas.microsoft.com/office/drawing/2014/main" id="{AAA260C9-DB31-83F3-C1E6-FC110668CF98}"/>
              </a:ext>
            </a:extLst>
          </p:cNvPr>
          <p:cNvSpPr>
            <a:spLocks noGrp="1" noRot="1" noMove="1" noResize="1" noEditPoints="1" noAdjustHandles="1" noChangeArrowheads="1" noChangeShapeType="1"/>
          </p:cNvSpPr>
          <p:nvPr>
            <p:ph idx="1"/>
          </p:nvPr>
        </p:nvSpPr>
        <p:spPr>
          <a:xfrm>
            <a:off x="95003" y="860119"/>
            <a:ext cx="8943299" cy="5137761"/>
          </a:xfrm>
        </p:spPr>
        <p:txBody>
          <a:bodyPr vert="horz" lIns="91440" tIns="45720" rIns="91440" bIns="45720" rtlCol="0" anchor="t">
            <a:noAutofit/>
          </a:bodyPr>
          <a:lstStyle/>
          <a:p>
            <a:pPr marL="320040" indent="-320040">
              <a:defRPr/>
            </a:pPr>
            <a:r>
              <a:rPr lang="en-US" sz="2400" dirty="0"/>
              <a:t>Naloxone: </a:t>
            </a:r>
          </a:p>
          <a:p>
            <a:pPr marL="662940" lvl="1" indent="-320040">
              <a:defRPr/>
            </a:pPr>
            <a:r>
              <a:rPr lang="en-US" sz="2400" dirty="0"/>
              <a:t>Is a life-saving medication that restores normal breathing </a:t>
            </a:r>
            <a:endParaRPr lang="en-US" sz="2400" dirty="0">
              <a:ea typeface="Calibri"/>
              <a:cs typeface="Calibri"/>
            </a:endParaRPr>
          </a:p>
          <a:p>
            <a:pPr marL="662940" lvl="1" indent="-320040">
              <a:defRPr/>
            </a:pPr>
            <a:r>
              <a:rPr lang="en-US" sz="2400" dirty="0"/>
              <a:t>Rapidly reverses an overdose from opioids (e.g., heroin, fentanyl, and prescription opioid medications) when given in time</a:t>
            </a:r>
            <a:endParaRPr lang="en-US" sz="2400" dirty="0">
              <a:ea typeface="Calibri"/>
              <a:cs typeface="Calibri"/>
            </a:endParaRPr>
          </a:p>
          <a:p>
            <a:pPr marL="662940" lvl="1" indent="-320040">
              <a:defRPr/>
            </a:pPr>
            <a:r>
              <a:rPr lang="en-US" sz="2400" dirty="0">
                <a:cs typeface="Calibri"/>
              </a:rPr>
              <a:t>Only works for 30-90 minutes; multiple doses may be needed, and emergency medical care should be sought even if overdose symptoms resolve </a:t>
            </a:r>
          </a:p>
          <a:p>
            <a:pPr marL="342900" lvl="1" indent="0">
              <a:buNone/>
              <a:defRPr/>
            </a:pPr>
            <a:r>
              <a:rPr lang="en-US" sz="2400" b="0" i="0" dirty="0">
                <a:solidFill>
                  <a:srgbClr val="000000"/>
                </a:solidFill>
                <a:effectLst/>
              </a:rPr>
              <a:t>There are two forms of naloxone:</a:t>
            </a:r>
            <a:endParaRPr lang="en-US" sz="2400" b="0" i="0" dirty="0">
              <a:solidFill>
                <a:srgbClr val="000000"/>
              </a:solidFill>
              <a:effectLst/>
              <a:ea typeface="Calibri"/>
              <a:cs typeface="Calibri"/>
            </a:endParaRPr>
          </a:p>
          <a:p>
            <a:pPr marL="662940" lvl="1" indent="-320040">
              <a:defRPr/>
            </a:pPr>
            <a:r>
              <a:rPr lang="en-US" sz="2400" dirty="0">
                <a:solidFill>
                  <a:srgbClr val="000000"/>
                </a:solidFill>
                <a:effectLst/>
              </a:rPr>
              <a:t>Nasal spray</a:t>
            </a:r>
            <a:r>
              <a:rPr lang="en-US" sz="2400" dirty="0">
                <a:solidFill>
                  <a:srgbClr val="000000"/>
                </a:solidFill>
              </a:rPr>
              <a:t> </a:t>
            </a:r>
            <a:endParaRPr lang="en-US" sz="2400" i="0" dirty="0">
              <a:solidFill>
                <a:srgbClr val="000000"/>
              </a:solidFill>
              <a:effectLst/>
              <a:ea typeface="Calibri"/>
              <a:cs typeface="Calibri"/>
            </a:endParaRPr>
          </a:p>
          <a:p>
            <a:pPr marL="662940" lvl="1" indent="-320040">
              <a:defRPr/>
            </a:pPr>
            <a:r>
              <a:rPr lang="en-US" sz="2400" i="0" dirty="0">
                <a:solidFill>
                  <a:srgbClr val="000000"/>
                </a:solidFill>
                <a:effectLst/>
              </a:rPr>
              <a:t>Injectable </a:t>
            </a:r>
            <a:endParaRPr lang="en-US" sz="2400" i="0" dirty="0">
              <a:solidFill>
                <a:srgbClr val="000000"/>
              </a:solidFill>
              <a:effectLst/>
              <a:ea typeface="Calibri"/>
              <a:cs typeface="Calibri"/>
            </a:endParaRPr>
          </a:p>
          <a:p>
            <a:pPr marL="320040" indent="-320040">
              <a:defRPr/>
            </a:pPr>
            <a:r>
              <a:rPr lang="en-US" sz="2400" dirty="0"/>
              <a:t>The NARCAN brand nasal spray was approved for non-prescription use in 2023.  </a:t>
            </a:r>
            <a:endParaRPr lang="en-US" sz="2400" dirty="0">
              <a:ea typeface="Calibri"/>
              <a:cs typeface="Calibri"/>
            </a:endParaRPr>
          </a:p>
          <a:p>
            <a:pPr marL="320040" indent="-320040">
              <a:defRPr/>
            </a:pPr>
            <a:r>
              <a:rPr lang="en-US" sz="2400" i="0" dirty="0">
                <a:solidFill>
                  <a:srgbClr val="000000"/>
                </a:solidFill>
                <a:effectLst/>
              </a:rPr>
              <a:t>Anyone can administer naloxone. Medical training or authorization is NOT required.</a:t>
            </a:r>
            <a:endParaRPr lang="en-US" sz="2400" i="0" dirty="0">
              <a:solidFill>
                <a:srgbClr val="000000"/>
              </a:solidFill>
              <a:effectLst/>
              <a:ea typeface="Calibri"/>
              <a:cs typeface="Calibri"/>
            </a:endParaRPr>
          </a:p>
        </p:txBody>
      </p:sp>
      <p:sp>
        <p:nvSpPr>
          <p:cNvPr id="5" name="TextBox 4">
            <a:extLst>
              <a:ext uri="{FF2B5EF4-FFF2-40B4-BE49-F238E27FC236}">
                <a16:creationId xmlns:a16="http://schemas.microsoft.com/office/drawing/2014/main" id="{50AFB228-9ECC-0EF3-1B33-C106CCAC593F}"/>
              </a:ext>
            </a:extLst>
          </p:cNvPr>
          <p:cNvSpPr txBox="1">
            <a:spLocks noGrp="1" noRot="1" noMove="1" noResize="1" noEditPoints="1" noAdjustHandles="1" noChangeArrowheads="1" noChangeShapeType="1"/>
          </p:cNvSpPr>
          <p:nvPr/>
        </p:nvSpPr>
        <p:spPr>
          <a:xfrm>
            <a:off x="0" y="6331229"/>
            <a:ext cx="5343896" cy="261610"/>
          </a:xfrm>
          <a:prstGeom prst="rect">
            <a:avLst/>
          </a:prstGeom>
          <a:noFill/>
        </p:spPr>
        <p:txBody>
          <a:bodyPr wrap="square" rtlCol="0">
            <a:spAutoFit/>
          </a:bodyPr>
          <a:lstStyle/>
          <a:p>
            <a:r>
              <a:rPr lang="en-US" sz="1100" dirty="0"/>
              <a:t>		(CDC, 2023b; FDA, 2023; NIDA2023a) </a:t>
            </a:r>
          </a:p>
        </p:txBody>
      </p:sp>
      <p:pic>
        <p:nvPicPr>
          <p:cNvPr id="4" name="Picture 2" descr="Naloxone is available in all 50 States">
            <a:extLst>
              <a:ext uri="{FF2B5EF4-FFF2-40B4-BE49-F238E27FC236}">
                <a16:creationId xmlns:a16="http://schemas.microsoft.com/office/drawing/2014/main" id="{1F47D36A-C6EA-690A-B25E-A42F9C933292}"/>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74942" y="6071617"/>
            <a:ext cx="3363360" cy="6904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7079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EB5D6A71-681F-4892-EF6F-D59B124DB9F3}"/>
              </a:ext>
            </a:extLst>
          </p:cNvPr>
          <p:cNvSpPr>
            <a:spLocks noGrp="1" noRot="1" noMove="1" noResize="1" noEditPoints="1" noAdjustHandles="1" noChangeArrowheads="1" noChangeShapeType="1"/>
          </p:cNvSpPr>
          <p:nvPr>
            <p:ph type="title"/>
          </p:nvPr>
        </p:nvSpPr>
        <p:spPr>
          <a:xfrm>
            <a:off x="95003" y="131355"/>
            <a:ext cx="8943299" cy="690499"/>
          </a:xfrm>
        </p:spPr>
        <p:txBody>
          <a:bodyPr>
            <a:normAutofit/>
          </a:bodyPr>
          <a:lstStyle/>
          <a:p>
            <a:pPr algn="ctr"/>
            <a:r>
              <a:rPr lang="en-US" altLang="en-US" sz="3600" dirty="0"/>
              <a:t>Naloxone is Safe to Use</a:t>
            </a:r>
          </a:p>
        </p:txBody>
      </p:sp>
      <p:sp>
        <p:nvSpPr>
          <p:cNvPr id="3" name="Content Placeholder 2">
            <a:extLst>
              <a:ext uri="{FF2B5EF4-FFF2-40B4-BE49-F238E27FC236}">
                <a16:creationId xmlns:a16="http://schemas.microsoft.com/office/drawing/2014/main" id="{AAA260C9-DB31-83F3-C1E6-FC110668CF98}"/>
              </a:ext>
            </a:extLst>
          </p:cNvPr>
          <p:cNvSpPr>
            <a:spLocks noGrp="1" noRot="1" noMove="1" noResize="1" noEditPoints="1" noAdjustHandles="1" noChangeArrowheads="1" noChangeShapeType="1"/>
          </p:cNvSpPr>
          <p:nvPr>
            <p:ph idx="1"/>
          </p:nvPr>
        </p:nvSpPr>
        <p:spPr>
          <a:xfrm>
            <a:off x="453708" y="980586"/>
            <a:ext cx="8229600" cy="4237137"/>
          </a:xfrm>
        </p:spPr>
        <p:txBody>
          <a:bodyPr vert="horz" lIns="91440" tIns="45720" rIns="91440" bIns="45720" rtlCol="0" anchor="t">
            <a:normAutofit fontScale="92500" lnSpcReduction="10000"/>
          </a:bodyPr>
          <a:lstStyle/>
          <a:p>
            <a:pPr marL="320040" indent="-320040">
              <a:defRPr/>
            </a:pPr>
            <a:r>
              <a:rPr lang="en-US" sz="2600" dirty="0"/>
              <a:t>Naloxone is the first line treatment for opioid overdose. </a:t>
            </a:r>
          </a:p>
          <a:p>
            <a:pPr marL="662940" lvl="1" indent="-320040">
              <a:defRPr/>
            </a:pPr>
            <a:r>
              <a:rPr lang="en-US" sz="2600" dirty="0"/>
              <a:t>While naloxone does not reverse overdoses caused by tranquilizers (e.g., xylazine), stimulants, and other classes of drugs, naloxone should still be given if drug overdose is suspected in case opioids may be involved</a:t>
            </a:r>
            <a:r>
              <a:rPr lang="en-US" sz="1300" dirty="0"/>
              <a:t>. </a:t>
            </a:r>
          </a:p>
          <a:p>
            <a:pPr marL="320040" indent="-320040" eaLnBrk="1" fontAlgn="auto" hangingPunct="1">
              <a:spcAft>
                <a:spcPts val="0"/>
              </a:spcAft>
              <a:defRPr/>
            </a:pPr>
            <a:r>
              <a:rPr lang="en-US" sz="2600" dirty="0"/>
              <a:t>Naloxone is a safe drug.</a:t>
            </a:r>
          </a:p>
          <a:p>
            <a:pPr marL="662940" lvl="1" indent="-320040">
              <a:defRPr/>
            </a:pPr>
            <a:r>
              <a:rPr lang="en-US" sz="2600" dirty="0"/>
              <a:t>If the person has not overdosed on an opioid, naloxone has no effect on the body! </a:t>
            </a:r>
            <a:endParaRPr lang="en-US" sz="1300" dirty="0"/>
          </a:p>
          <a:p>
            <a:pPr marL="320040" indent="-320040">
              <a:defRPr/>
            </a:pPr>
            <a:r>
              <a:rPr lang="en-US" sz="2600" dirty="0"/>
              <a:t>The risk of death from an opioid overdose is much greater than the risk of side effects from naloxone.</a:t>
            </a:r>
          </a:p>
          <a:p>
            <a:pPr marL="1005840" lvl="2" indent="-320040">
              <a:defRPr/>
            </a:pPr>
            <a:r>
              <a:rPr lang="en-US" sz="2600" dirty="0"/>
              <a:t>There are virtually no adverse health effects from naloxone. </a:t>
            </a:r>
            <a:endParaRPr lang="en-US" dirty="0"/>
          </a:p>
        </p:txBody>
      </p:sp>
      <p:pic>
        <p:nvPicPr>
          <p:cNvPr id="2" name="Picture 2" descr="Naloxone is available in all 50 States">
            <a:extLst>
              <a:ext uri="{FF2B5EF4-FFF2-40B4-BE49-F238E27FC236}">
                <a16:creationId xmlns:a16="http://schemas.microsoft.com/office/drawing/2014/main" id="{E27463AD-8CE1-2CA7-6B8B-F5F138E7D412}"/>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74942" y="6071617"/>
            <a:ext cx="3363360" cy="690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78F8F4-5112-BB0C-6568-AE948580C210}"/>
              </a:ext>
            </a:extLst>
          </p:cNvPr>
          <p:cNvSpPr txBox="1"/>
          <p:nvPr/>
        </p:nvSpPr>
        <p:spPr>
          <a:xfrm>
            <a:off x="847023" y="6071617"/>
            <a:ext cx="2976969" cy="307777"/>
          </a:xfrm>
          <a:prstGeom prst="rect">
            <a:avLst/>
          </a:prstGeom>
          <a:noFill/>
        </p:spPr>
        <p:txBody>
          <a:bodyPr wrap="none" rtlCol="0">
            <a:spAutoFit/>
          </a:bodyPr>
          <a:lstStyle/>
          <a:p>
            <a:r>
              <a:rPr lang="en-US" sz="1400" dirty="0"/>
              <a:t>(CDC, 2023b; FDA, 2023; NIDA, 2023e)</a:t>
            </a:r>
          </a:p>
        </p:txBody>
      </p:sp>
    </p:spTree>
    <p:custDataLst>
      <p:tags r:id="rId1"/>
    </p:custDataLst>
    <p:extLst>
      <p:ext uri="{BB962C8B-B14F-4D97-AF65-F5344CB8AC3E}">
        <p14:creationId xmlns:p14="http://schemas.microsoft.com/office/powerpoint/2010/main" val="878992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EB5D6A71-681F-4892-EF6F-D59B124DB9F3}"/>
              </a:ext>
            </a:extLst>
          </p:cNvPr>
          <p:cNvSpPr>
            <a:spLocks noGrp="1" noRot="1" noMove="1" noResize="1" noEditPoints="1" noAdjustHandles="1" noChangeArrowheads="1" noChangeShapeType="1"/>
          </p:cNvSpPr>
          <p:nvPr>
            <p:ph type="title"/>
          </p:nvPr>
        </p:nvSpPr>
        <p:spPr>
          <a:xfrm>
            <a:off x="95003" y="131355"/>
            <a:ext cx="8906493" cy="925549"/>
          </a:xfrm>
        </p:spPr>
        <p:txBody>
          <a:bodyPr>
            <a:normAutofit/>
          </a:bodyPr>
          <a:lstStyle/>
          <a:p>
            <a:pPr algn="ctr"/>
            <a:r>
              <a:rPr lang="en-US" altLang="en-US" sz="3600" dirty="0"/>
              <a:t>Naloxone Should Be Given as Soon as Possible</a:t>
            </a:r>
          </a:p>
        </p:txBody>
      </p:sp>
      <p:sp>
        <p:nvSpPr>
          <p:cNvPr id="3" name="Content Placeholder 2">
            <a:extLst>
              <a:ext uri="{FF2B5EF4-FFF2-40B4-BE49-F238E27FC236}">
                <a16:creationId xmlns:a16="http://schemas.microsoft.com/office/drawing/2014/main" id="{AAA260C9-DB31-83F3-C1E6-FC110668CF98}"/>
              </a:ext>
            </a:extLst>
          </p:cNvPr>
          <p:cNvSpPr>
            <a:spLocks noGrp="1" noRot="1" noMove="1" noResize="1" noEditPoints="1" noAdjustHandles="1" noChangeArrowheads="1" noChangeShapeType="1"/>
          </p:cNvSpPr>
          <p:nvPr>
            <p:ph idx="1"/>
          </p:nvPr>
        </p:nvSpPr>
        <p:spPr>
          <a:xfrm>
            <a:off x="453708" y="1274355"/>
            <a:ext cx="8229600" cy="4237137"/>
          </a:xfrm>
        </p:spPr>
        <p:txBody>
          <a:bodyPr vert="horz" lIns="91440" tIns="45720" rIns="91440" bIns="45720" rtlCol="0" anchor="t">
            <a:normAutofit/>
          </a:bodyPr>
          <a:lstStyle/>
          <a:p>
            <a:pPr>
              <a:defRPr/>
            </a:pPr>
            <a:r>
              <a:rPr lang="en-US" sz="2400" dirty="0"/>
              <a:t>Naloxone should be administered IMMEDIATELY</a:t>
            </a:r>
            <a:r>
              <a:rPr lang="en-US" sz="1200" dirty="0"/>
              <a:t>. </a:t>
            </a:r>
            <a:endParaRPr lang="en-US" sz="1200" dirty="0">
              <a:cs typeface="Calibri"/>
            </a:endParaRPr>
          </a:p>
          <a:p>
            <a:pPr eaLnBrk="1" fontAlgn="auto" hangingPunct="1">
              <a:spcAft>
                <a:spcPts val="0"/>
              </a:spcAft>
              <a:defRPr/>
            </a:pPr>
            <a:r>
              <a:rPr lang="en-US" sz="2400" dirty="0"/>
              <a:t>After administering naloxone, the responder (e.g., school nurse) should stay with the person until emergency help arrives.</a:t>
            </a:r>
            <a:r>
              <a:rPr lang="en-US" sz="1200" dirty="0"/>
              <a:t> </a:t>
            </a:r>
            <a:endParaRPr lang="en-US" sz="1200" dirty="0">
              <a:cs typeface="Calibri"/>
            </a:endParaRPr>
          </a:p>
          <a:p>
            <a:pPr eaLnBrk="1" fontAlgn="auto" hangingPunct="1">
              <a:spcAft>
                <a:spcPts val="0"/>
              </a:spcAft>
              <a:defRPr/>
            </a:pPr>
            <a:endParaRPr lang="en-US" dirty="0"/>
          </a:p>
        </p:txBody>
      </p:sp>
      <p:pic>
        <p:nvPicPr>
          <p:cNvPr id="1026" name="Picture 2" descr="Reverse opioid overdose with Naloxone">
            <a:extLst>
              <a:ext uri="{FF2B5EF4-FFF2-40B4-BE49-F238E27FC236}">
                <a16:creationId xmlns:a16="http://schemas.microsoft.com/office/drawing/2014/main" id="{CE39F341-904F-E94D-6770-3102255ADA4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00420" y="3392923"/>
            <a:ext cx="6536175" cy="1990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2F5D14-7E7F-C2E6-C415-AF5BB6A151CC}"/>
              </a:ext>
            </a:extLst>
          </p:cNvPr>
          <p:cNvSpPr txBox="1">
            <a:spLocks noGrp="1" noRot="1" noMove="1" noResize="1" noEditPoints="1" noAdjustHandles="1" noChangeArrowheads="1" noChangeShapeType="1"/>
          </p:cNvSpPr>
          <p:nvPr/>
        </p:nvSpPr>
        <p:spPr>
          <a:xfrm>
            <a:off x="1010274" y="5445145"/>
            <a:ext cx="7116466" cy="276999"/>
          </a:xfrm>
          <a:prstGeom prst="rect">
            <a:avLst/>
          </a:prstGeom>
          <a:noFill/>
        </p:spPr>
        <p:txBody>
          <a:bodyPr wrap="square" rtlCol="0">
            <a:spAutoFit/>
          </a:bodyPr>
          <a:lstStyle/>
          <a:p>
            <a:r>
              <a:rPr lang="en-US" sz="1200" dirty="0"/>
              <a:t>(CDC, 2023B; FDA, 2023)</a:t>
            </a:r>
          </a:p>
        </p:txBody>
      </p:sp>
    </p:spTree>
    <p:custDataLst>
      <p:tags r:id="rId1"/>
    </p:custDataLst>
    <p:extLst>
      <p:ext uri="{BB962C8B-B14F-4D97-AF65-F5344CB8AC3E}">
        <p14:creationId xmlns:p14="http://schemas.microsoft.com/office/powerpoint/2010/main" val="2981637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0695-86D2-99DB-134B-D83C3BC38A14}"/>
              </a:ext>
            </a:extLst>
          </p:cNvPr>
          <p:cNvSpPr>
            <a:spLocks noGrp="1" noRot="1" noMove="1" noResize="1" noEditPoints="1" noAdjustHandles="1" noChangeArrowheads="1" noChangeShapeType="1"/>
          </p:cNvSpPr>
          <p:nvPr>
            <p:ph type="title"/>
          </p:nvPr>
        </p:nvSpPr>
        <p:spPr>
          <a:xfrm>
            <a:off x="457200" y="120082"/>
            <a:ext cx="8229600" cy="647487"/>
          </a:xfrm>
        </p:spPr>
        <p:txBody>
          <a:bodyPr/>
          <a:lstStyle/>
          <a:p>
            <a:r>
              <a:rPr lang="en-US" sz="3600" dirty="0"/>
              <a:t>Debunking Naloxone Myths</a:t>
            </a:r>
          </a:p>
        </p:txBody>
      </p:sp>
      <p:sp>
        <p:nvSpPr>
          <p:cNvPr id="3" name="Content Placeholder 2">
            <a:extLst>
              <a:ext uri="{FF2B5EF4-FFF2-40B4-BE49-F238E27FC236}">
                <a16:creationId xmlns:a16="http://schemas.microsoft.com/office/drawing/2014/main" id="{94FD756E-159B-7184-E91D-B1BD09698155}"/>
              </a:ext>
            </a:extLst>
          </p:cNvPr>
          <p:cNvSpPr>
            <a:spLocks noGrp="1" noRot="1" noMove="1" noResize="1" noEditPoints="1" noAdjustHandles="1" noChangeArrowheads="1" noChangeShapeType="1"/>
          </p:cNvSpPr>
          <p:nvPr>
            <p:ph sz="half" idx="1"/>
          </p:nvPr>
        </p:nvSpPr>
        <p:spPr>
          <a:xfrm>
            <a:off x="141400" y="767569"/>
            <a:ext cx="8861196" cy="4815837"/>
          </a:xfrm>
        </p:spPr>
        <p:txBody>
          <a:bodyPr/>
          <a:lstStyle/>
          <a:p>
            <a:pPr marL="0" indent="0">
              <a:buNone/>
            </a:pPr>
            <a:r>
              <a:rPr lang="en-US" sz="2200" b="1" dirty="0">
                <a:solidFill>
                  <a:srgbClr val="FF0000"/>
                </a:solidFill>
              </a:rPr>
              <a:t>Myth</a:t>
            </a:r>
            <a:r>
              <a:rPr lang="en-US" sz="2200" dirty="0"/>
              <a:t>: Naloxone encourages people who use substances to use more drugs.</a:t>
            </a:r>
          </a:p>
          <a:p>
            <a:pPr marL="0" indent="0">
              <a:buNone/>
            </a:pPr>
            <a:endParaRPr lang="en-US" sz="2400" dirty="0"/>
          </a:p>
          <a:p>
            <a:pPr marL="0" indent="0">
              <a:buNone/>
            </a:pPr>
            <a:endParaRPr lang="en-US" sz="2400" dirty="0"/>
          </a:p>
          <a:p>
            <a:pPr marL="0" indent="0">
              <a:buNone/>
            </a:pPr>
            <a:endParaRPr lang="en-US" sz="1800" b="1" dirty="0">
              <a:solidFill>
                <a:srgbClr val="FF0000"/>
              </a:solidFill>
            </a:endParaRPr>
          </a:p>
          <a:p>
            <a:pPr marL="0" indent="0">
              <a:buNone/>
            </a:pPr>
            <a:r>
              <a:rPr lang="en-US" sz="2200" b="1" dirty="0">
                <a:solidFill>
                  <a:srgbClr val="FF0000"/>
                </a:solidFill>
              </a:rPr>
              <a:t>Myth</a:t>
            </a:r>
            <a:r>
              <a:rPr lang="en-US" sz="2200" dirty="0"/>
              <a:t>:</a:t>
            </a:r>
            <a:r>
              <a:rPr lang="en-US" sz="2200" b="1" dirty="0">
                <a:solidFill>
                  <a:srgbClr val="FF0000"/>
                </a:solidFill>
              </a:rPr>
              <a:t> </a:t>
            </a:r>
            <a:r>
              <a:rPr lang="en-US" sz="2200" dirty="0"/>
              <a:t>Naloxone prevents people who use substances from seeking treatment. </a:t>
            </a:r>
          </a:p>
          <a:p>
            <a:pPr marL="0" indent="0">
              <a:buNone/>
            </a:pPr>
            <a:endParaRPr lang="en-US" sz="2200" dirty="0"/>
          </a:p>
          <a:p>
            <a:pPr marL="0" indent="0">
              <a:buNone/>
            </a:pPr>
            <a:endParaRPr lang="en-US" sz="2200" dirty="0"/>
          </a:p>
          <a:p>
            <a:pPr marL="0" indent="0">
              <a:buNone/>
            </a:pPr>
            <a:endParaRPr lang="en-US" sz="2200" dirty="0"/>
          </a:p>
          <a:p>
            <a:pPr marL="0" indent="0">
              <a:buNone/>
            </a:pPr>
            <a:r>
              <a:rPr lang="en-US" sz="2200" b="1" dirty="0">
                <a:solidFill>
                  <a:srgbClr val="FF0000"/>
                </a:solidFill>
              </a:rPr>
              <a:t>Myth</a:t>
            </a:r>
            <a:r>
              <a:rPr lang="en-US" sz="2200" dirty="0"/>
              <a:t>:</a:t>
            </a:r>
            <a:r>
              <a:rPr lang="en-US" sz="2200" b="1" dirty="0">
                <a:solidFill>
                  <a:srgbClr val="FF0000"/>
                </a:solidFill>
              </a:rPr>
              <a:t> </a:t>
            </a:r>
            <a:r>
              <a:rPr lang="en-US" sz="2200" dirty="0"/>
              <a:t>Only doctors can give naloxone.</a:t>
            </a:r>
            <a:endParaRPr lang="en-US" sz="2200" dirty="0">
              <a:cs typeface="Calibri"/>
            </a:endParaRPr>
          </a:p>
          <a:p>
            <a:pPr marL="0" indent="0">
              <a:buNone/>
            </a:pPr>
            <a:endParaRPr lang="en-US" sz="2200" dirty="0"/>
          </a:p>
          <a:p>
            <a:pPr marL="0" indent="0">
              <a:buNone/>
            </a:pPr>
            <a:endParaRPr lang="en-US" sz="2400" dirty="0"/>
          </a:p>
        </p:txBody>
      </p:sp>
      <p:sp>
        <p:nvSpPr>
          <p:cNvPr id="5" name="Rectangle 4">
            <a:extLst>
              <a:ext uri="{FF2B5EF4-FFF2-40B4-BE49-F238E27FC236}">
                <a16:creationId xmlns:a16="http://schemas.microsoft.com/office/drawing/2014/main" id="{88C4A3C3-EF66-D6B1-D572-7192730F7831}"/>
              </a:ext>
            </a:extLst>
          </p:cNvPr>
          <p:cNvSpPr>
            <a:spLocks noGrp="1" noRot="1" noMove="1" noResize="1" noEditPoints="1" noAdjustHandles="1" noChangeArrowheads="1" noChangeShapeType="1"/>
          </p:cNvSpPr>
          <p:nvPr/>
        </p:nvSpPr>
        <p:spPr>
          <a:xfrm>
            <a:off x="141399" y="1233099"/>
            <a:ext cx="8861197" cy="1077176"/>
          </a:xfrm>
          <a:prstGeom prst="rect">
            <a:avLst/>
          </a:prstGeom>
          <a:solidFill>
            <a:srgbClr val="00B050"/>
          </a:solidFill>
          <a:ln>
            <a:solidFill>
              <a:srgbClr val="1F7B2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t>Fact: </a:t>
            </a:r>
            <a:r>
              <a:rPr lang="en-US" sz="2200" dirty="0"/>
              <a:t>Research shows that naloxone doesn’t lead to more or riskier drug use; some research even shows that naloxone can result in reduced opioid use. </a:t>
            </a:r>
          </a:p>
        </p:txBody>
      </p:sp>
      <p:sp>
        <p:nvSpPr>
          <p:cNvPr id="6" name="Rectangle 5">
            <a:extLst>
              <a:ext uri="{FF2B5EF4-FFF2-40B4-BE49-F238E27FC236}">
                <a16:creationId xmlns:a16="http://schemas.microsoft.com/office/drawing/2014/main" id="{2670D4EC-7FF7-6AC6-2AB6-873DC5A41819}"/>
              </a:ext>
            </a:extLst>
          </p:cNvPr>
          <p:cNvSpPr>
            <a:spLocks noGrp="1" noRot="1" noMove="1" noResize="1" noEditPoints="1" noAdjustHandles="1" noChangeArrowheads="1" noChangeShapeType="1"/>
          </p:cNvSpPr>
          <p:nvPr/>
        </p:nvSpPr>
        <p:spPr>
          <a:xfrm>
            <a:off x="141400" y="3124073"/>
            <a:ext cx="8861196" cy="1186543"/>
          </a:xfrm>
          <a:prstGeom prst="rect">
            <a:avLst/>
          </a:prstGeom>
          <a:solidFill>
            <a:srgbClr val="00B050"/>
          </a:solidFill>
          <a:ln>
            <a:solidFill>
              <a:srgbClr val="1F7B2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200" b="1" dirty="0"/>
              <a:t>Fact: </a:t>
            </a:r>
            <a:r>
              <a:rPr lang="en-US" sz="2200" dirty="0"/>
              <a:t>There is no evidence to support that naloxone prevents people who use substances from seeking treatment. Near-death experiences, like overdose, can often be a catalyst to seeking treatment and recovery.  </a:t>
            </a:r>
          </a:p>
        </p:txBody>
      </p:sp>
      <p:sp>
        <p:nvSpPr>
          <p:cNvPr id="7" name="Rectangle 6">
            <a:extLst>
              <a:ext uri="{FF2B5EF4-FFF2-40B4-BE49-F238E27FC236}">
                <a16:creationId xmlns:a16="http://schemas.microsoft.com/office/drawing/2014/main" id="{04D4AE4D-5553-58F6-56D6-2B16ABBB6AFC}"/>
              </a:ext>
            </a:extLst>
          </p:cNvPr>
          <p:cNvSpPr>
            <a:spLocks noGrp="1" noRot="1" noMove="1" noResize="1" noEditPoints="1" noAdjustHandles="1" noChangeArrowheads="1" noChangeShapeType="1"/>
          </p:cNvSpPr>
          <p:nvPr/>
        </p:nvSpPr>
        <p:spPr>
          <a:xfrm>
            <a:off x="141400" y="4803762"/>
            <a:ext cx="8861196" cy="1186543"/>
          </a:xfrm>
          <a:prstGeom prst="rect">
            <a:avLst/>
          </a:prstGeom>
          <a:solidFill>
            <a:srgbClr val="00B050"/>
          </a:solidFill>
          <a:ln>
            <a:solidFill>
              <a:srgbClr val="1F7B2E"/>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r>
              <a:rPr lang="en-US" sz="2200" b="1" dirty="0"/>
              <a:t>Fact: </a:t>
            </a:r>
            <a:r>
              <a:rPr lang="en-US" sz="2200" dirty="0"/>
              <a:t>Naloxone is available in all 50 states. Anyone can purchase/carry naloxone nasal spray without having to obtain a prescription. In the event of an overdose, anyone can save a life by giving naloxone.</a:t>
            </a:r>
            <a:endParaRPr lang="en-US" sz="2200" dirty="0">
              <a:cs typeface="Calibri"/>
            </a:endParaRPr>
          </a:p>
        </p:txBody>
      </p:sp>
      <p:sp>
        <p:nvSpPr>
          <p:cNvPr id="4" name="TextBox 3">
            <a:extLst>
              <a:ext uri="{FF2B5EF4-FFF2-40B4-BE49-F238E27FC236}">
                <a16:creationId xmlns:a16="http://schemas.microsoft.com/office/drawing/2014/main" id="{E1DE0486-7B30-8EFC-4D26-92838BAD643F}"/>
              </a:ext>
            </a:extLst>
          </p:cNvPr>
          <p:cNvSpPr txBox="1">
            <a:spLocks noGrp="1" noRot="1" noMove="1" noResize="1" noEditPoints="1" noAdjustHandles="1" noChangeArrowheads="1" noChangeShapeType="1"/>
          </p:cNvSpPr>
          <p:nvPr/>
        </p:nvSpPr>
        <p:spPr>
          <a:xfrm>
            <a:off x="141401" y="6352646"/>
            <a:ext cx="8861195" cy="276999"/>
          </a:xfrm>
          <a:prstGeom prst="rect">
            <a:avLst/>
          </a:prstGeom>
          <a:noFill/>
        </p:spPr>
        <p:txBody>
          <a:bodyPr wrap="square" rtlCol="0">
            <a:spAutoFit/>
          </a:bodyPr>
          <a:lstStyle/>
          <a:p>
            <a:r>
              <a:rPr lang="en-US" sz="1200" dirty="0"/>
              <a:t>(Jones, </a:t>
            </a:r>
            <a:r>
              <a:rPr lang="en-US" sz="1200" dirty="0" err="1"/>
              <a:t>J.D.,et</a:t>
            </a:r>
            <a:r>
              <a:rPr lang="en-US" sz="1200" dirty="0"/>
              <a:t> al, 2017; Wagner, K.D. et al, 2010; </a:t>
            </a:r>
            <a:r>
              <a:rPr lang="en-US" sz="1200" dirty="0" err="1"/>
              <a:t>Bazazi</a:t>
            </a:r>
            <a:r>
              <a:rPr lang="en-US" sz="1200" dirty="0"/>
              <a:t>, A.R. et al, 2010)</a:t>
            </a:r>
          </a:p>
        </p:txBody>
      </p:sp>
    </p:spTree>
    <p:extLst>
      <p:ext uri="{BB962C8B-B14F-4D97-AF65-F5344CB8AC3E}">
        <p14:creationId xmlns:p14="http://schemas.microsoft.com/office/powerpoint/2010/main" val="442814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5698E-3C0B-7FB5-7FA0-D4B0FFDB8E94}"/>
              </a:ext>
            </a:extLst>
          </p:cNvPr>
          <p:cNvSpPr>
            <a:spLocks noGrp="1" noRot="1" noMove="1" noResize="1" noEditPoints="1" noAdjustHandles="1" noChangeArrowheads="1" noChangeShapeType="1"/>
          </p:cNvSpPr>
          <p:nvPr>
            <p:ph type="title"/>
          </p:nvPr>
        </p:nvSpPr>
        <p:spPr>
          <a:xfrm>
            <a:off x="742641" y="3040039"/>
            <a:ext cx="7886700" cy="777922"/>
          </a:xfrm>
        </p:spPr>
        <p:txBody>
          <a:bodyPr>
            <a:normAutofit/>
          </a:bodyPr>
          <a:lstStyle/>
          <a:p>
            <a:r>
              <a:rPr lang="en-US" sz="3600" b="1" dirty="0"/>
              <a:t>How to Respond to an Opioid Overdose</a:t>
            </a:r>
          </a:p>
        </p:txBody>
      </p:sp>
      <p:sp>
        <p:nvSpPr>
          <p:cNvPr id="3" name="Text Placeholder 2">
            <a:extLst>
              <a:ext uri="{FF2B5EF4-FFF2-40B4-BE49-F238E27FC236}">
                <a16:creationId xmlns:a16="http://schemas.microsoft.com/office/drawing/2014/main" id="{E7DB6AF1-8B2E-08AF-B524-70D5FBB0E730}"/>
              </a:ext>
            </a:extLst>
          </p:cNvPr>
          <p:cNvSpPr>
            <a:spLocks noGrp="1" noRot="1" noMove="1" noResize="1" noEditPoints="1" noAdjustHandles="1" noChangeArrowheads="1" noChangeShapeType="1"/>
          </p:cNvSpPr>
          <p:nvPr>
            <p:ph type="body" idx="1"/>
          </p:nvPr>
        </p:nvSpPr>
        <p:spPr>
          <a:xfrm>
            <a:off x="1231392" y="3979424"/>
            <a:ext cx="7279196" cy="2065336"/>
          </a:xfrm>
        </p:spPr>
        <p:txBody>
          <a:bodyPr>
            <a:normAutofit/>
          </a:bodyPr>
          <a:lstStyle/>
          <a:p>
            <a:r>
              <a:rPr lang="en-US" sz="2800" cap="all" dirty="0">
                <a:solidFill>
                  <a:srgbClr val="FF0000"/>
                </a:solidFill>
              </a:rPr>
              <a:t>R</a:t>
            </a:r>
            <a:r>
              <a:rPr lang="en-US" sz="2800" cap="all" dirty="0"/>
              <a:t>ecognize</a:t>
            </a:r>
            <a:br>
              <a:rPr lang="en-US" sz="2800" b="1" cap="all" dirty="0"/>
            </a:br>
            <a:r>
              <a:rPr lang="en-US" sz="2800" cap="all" dirty="0">
                <a:solidFill>
                  <a:srgbClr val="FF0000"/>
                </a:solidFill>
              </a:rPr>
              <a:t>R</a:t>
            </a:r>
            <a:r>
              <a:rPr lang="en-US" sz="2800" cap="all" dirty="0"/>
              <a:t>espond</a:t>
            </a:r>
            <a:br>
              <a:rPr lang="en-US" sz="2800" cap="all" dirty="0"/>
            </a:br>
            <a:r>
              <a:rPr lang="en-US" sz="2800" cap="all" dirty="0">
                <a:solidFill>
                  <a:srgbClr val="FF0000"/>
                </a:solidFill>
              </a:rPr>
              <a:t>R</a:t>
            </a:r>
            <a:r>
              <a:rPr lang="en-US" sz="2800" cap="all" dirty="0"/>
              <a:t>everse</a:t>
            </a:r>
            <a:br>
              <a:rPr lang="en-US" sz="2800" cap="all" dirty="0"/>
            </a:br>
            <a:r>
              <a:rPr lang="en-US" sz="2800" cap="all" dirty="0">
                <a:solidFill>
                  <a:srgbClr val="FF0000"/>
                </a:solidFill>
              </a:rPr>
              <a:t>R</a:t>
            </a:r>
            <a:r>
              <a:rPr lang="en-US" sz="2800" cap="all" dirty="0"/>
              <a:t>espirations</a:t>
            </a:r>
            <a:br>
              <a:rPr lang="en-US" sz="2800" cap="all" dirty="0"/>
            </a:br>
            <a:r>
              <a:rPr lang="en-US" sz="2800" cap="all" dirty="0">
                <a:solidFill>
                  <a:srgbClr val="FF0000"/>
                </a:solidFill>
              </a:rPr>
              <a:t>R</a:t>
            </a:r>
            <a:r>
              <a:rPr lang="en-US" sz="2800" cap="all" dirty="0"/>
              <a:t>efer</a:t>
            </a:r>
            <a:endParaRPr lang="en-US" sz="2800" dirty="0"/>
          </a:p>
        </p:txBody>
      </p:sp>
    </p:spTree>
    <p:extLst>
      <p:ext uri="{BB962C8B-B14F-4D97-AF65-F5344CB8AC3E}">
        <p14:creationId xmlns:p14="http://schemas.microsoft.com/office/powerpoint/2010/main" val="2009973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3739" y="0"/>
            <a:ext cx="636026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7FC56D-1DCE-490F-4E64-DF40E2DAA95A}"/>
              </a:ext>
            </a:extLst>
          </p:cNvPr>
          <p:cNvSpPr>
            <a:spLocks noGrp="1" noRot="1" noMove="1" noResize="1" noEditPoints="1" noAdjustHandles="1" noChangeArrowheads="1" noChangeShapeType="1"/>
          </p:cNvSpPr>
          <p:nvPr>
            <p:ph type="title"/>
          </p:nvPr>
        </p:nvSpPr>
        <p:spPr>
          <a:xfrm>
            <a:off x="5886450" y="1122363"/>
            <a:ext cx="3017520" cy="3204134"/>
          </a:xfrm>
        </p:spPr>
        <p:txBody>
          <a:bodyPr vert="horz" lIns="91440" tIns="45720" rIns="91440" bIns="45720" rtlCol="0" anchor="b">
            <a:normAutofit fontScale="90000"/>
          </a:bodyPr>
          <a:lstStyle/>
          <a:p>
            <a:br>
              <a:rPr lang="en-US" sz="2600" b="1" cap="all" dirty="0"/>
            </a:br>
            <a:r>
              <a:rPr lang="en-US" sz="2700" b="1" cap="all" dirty="0"/>
              <a:t>How to Respond to an Overdose: </a:t>
            </a:r>
            <a:br>
              <a:rPr lang="en-US" sz="2700" b="1" cap="all" dirty="0"/>
            </a:br>
            <a:r>
              <a:rPr lang="en-US" sz="2700" b="1" cap="all" dirty="0">
                <a:solidFill>
                  <a:schemeClr val="accent2"/>
                </a:solidFill>
              </a:rPr>
              <a:t>Recognize</a:t>
            </a:r>
            <a:br>
              <a:rPr lang="en-US" sz="2700" b="1" cap="all" dirty="0"/>
            </a:br>
            <a:r>
              <a:rPr lang="en-US" sz="2700" cap="all" dirty="0">
                <a:solidFill>
                  <a:schemeClr val="accent2"/>
                </a:solidFill>
              </a:rPr>
              <a:t>R</a:t>
            </a:r>
            <a:r>
              <a:rPr lang="en-US" sz="2700" cap="all" dirty="0"/>
              <a:t>espond</a:t>
            </a:r>
            <a:br>
              <a:rPr lang="en-US" sz="2700" cap="all" dirty="0"/>
            </a:br>
            <a:r>
              <a:rPr lang="en-US" sz="2700" cap="all" dirty="0">
                <a:solidFill>
                  <a:schemeClr val="accent2"/>
                </a:solidFill>
              </a:rPr>
              <a:t>R</a:t>
            </a:r>
            <a:r>
              <a:rPr lang="en-US" sz="2700" cap="all" dirty="0"/>
              <a:t>everse</a:t>
            </a:r>
            <a:br>
              <a:rPr lang="en-US" sz="2700" cap="all" dirty="0"/>
            </a:br>
            <a:r>
              <a:rPr lang="en-US" sz="2700" cap="all" dirty="0">
                <a:solidFill>
                  <a:schemeClr val="accent2"/>
                </a:solidFill>
              </a:rPr>
              <a:t>R</a:t>
            </a:r>
            <a:r>
              <a:rPr lang="en-US" sz="2700" cap="all" dirty="0"/>
              <a:t>espirations</a:t>
            </a:r>
            <a:br>
              <a:rPr lang="en-US" sz="2700" cap="all" dirty="0"/>
            </a:br>
            <a:r>
              <a:rPr lang="en-US" sz="2700" cap="all" dirty="0">
                <a:solidFill>
                  <a:schemeClr val="accent2"/>
                </a:solidFill>
              </a:rPr>
              <a:t>R</a:t>
            </a:r>
            <a:r>
              <a:rPr lang="en-US" sz="2700" cap="all" dirty="0"/>
              <a:t>efer</a:t>
            </a:r>
            <a:br>
              <a:rPr lang="en-US" sz="2600" b="1" cap="all" dirty="0"/>
            </a:br>
            <a:endParaRPr lang="en-US" sz="2600" dirty="0"/>
          </a:p>
        </p:txBody>
      </p:sp>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8736"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076C807-DB71-5373-A06E-90641F43FD9E}"/>
              </a:ext>
            </a:extLst>
          </p:cNvPr>
          <p:cNvSpPr txBox="1">
            <a:spLocks noGrp="1" noRot="1" noMove="1" noResize="1" noEditPoints="1" noAdjustHandles="1" noChangeArrowheads="1" noChangeShapeType="1"/>
          </p:cNvSpPr>
          <p:nvPr/>
        </p:nvSpPr>
        <p:spPr>
          <a:xfrm>
            <a:off x="0" y="6268952"/>
            <a:ext cx="5023262" cy="461665"/>
          </a:xfrm>
          <a:prstGeom prst="rect">
            <a:avLst/>
          </a:prstGeom>
          <a:noFill/>
        </p:spPr>
        <p:txBody>
          <a:bodyPr wrap="square" rtlCol="0">
            <a:spAutoFit/>
          </a:bodyPr>
          <a:lstStyle/>
          <a:p>
            <a:r>
              <a:rPr lang="en-US" sz="1200" dirty="0">
                <a:solidFill>
                  <a:schemeClr val="bg1"/>
                </a:solidFill>
              </a:rPr>
              <a:t>Figure 17: Picture </a:t>
            </a:r>
            <a:r>
              <a:rPr lang="en-US" sz="1200" dirty="0" err="1">
                <a:solidFill>
                  <a:schemeClr val="bg1"/>
                </a:solidFill>
              </a:rPr>
              <a:t>oa</a:t>
            </a:r>
            <a:r>
              <a:rPr lang="en-US" sz="1200" dirty="0">
                <a:solidFill>
                  <a:schemeClr val="bg1"/>
                </a:solidFill>
              </a:rPr>
              <a:t> life saver ring in water retrieved fromhttps://blog.disabilitycanhappen.org/how-to-build-an-emergency-fund/</a:t>
            </a:r>
          </a:p>
        </p:txBody>
      </p:sp>
      <p:pic>
        <p:nvPicPr>
          <p:cNvPr id="4" name="Picture 3">
            <a:extLst>
              <a:ext uri="{FF2B5EF4-FFF2-40B4-BE49-F238E27FC236}">
                <a16:creationId xmlns:a16="http://schemas.microsoft.com/office/drawing/2014/main" id="{40E0B4F2-B56B-87A4-D0E3-1F413BAFFFB3}"/>
              </a:ext>
            </a:extLst>
          </p:cNvPr>
          <p:cNvPicPr>
            <a:picLocks noChangeAspect="1"/>
          </p:cNvPicPr>
          <p:nvPr/>
        </p:nvPicPr>
        <p:blipFill>
          <a:blip r:embed="rId4"/>
          <a:stretch>
            <a:fillRect/>
          </a:stretch>
        </p:blipFill>
        <p:spPr>
          <a:xfrm>
            <a:off x="279171" y="1349884"/>
            <a:ext cx="4464920" cy="2976613"/>
          </a:xfrm>
          <a:prstGeom prst="rect">
            <a:avLst/>
          </a:prstGeom>
        </p:spPr>
      </p:pic>
    </p:spTree>
    <p:custDataLst>
      <p:tags r:id="rId1"/>
    </p:custDataLst>
    <p:extLst>
      <p:ext uri="{BB962C8B-B14F-4D97-AF65-F5344CB8AC3E}">
        <p14:creationId xmlns:p14="http://schemas.microsoft.com/office/powerpoint/2010/main" val="137633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EDE665-CB0C-CB85-4685-7FC4DD548C4A}"/>
              </a:ext>
            </a:extLst>
          </p:cNvPr>
          <p:cNvSpPr>
            <a:spLocks noGrp="1" noRot="1" noMove="1" noResize="1" noEditPoints="1" noAdjustHandles="1" noChangeArrowheads="1" noChangeShapeType="1"/>
          </p:cNvSpPr>
          <p:nvPr>
            <p:ph type="title"/>
          </p:nvPr>
        </p:nvSpPr>
        <p:spPr>
          <a:xfrm>
            <a:off x="19089" y="2372910"/>
            <a:ext cx="2990184" cy="1372574"/>
          </a:xfrm>
        </p:spPr>
        <p:txBody>
          <a:bodyPr anchor="b">
            <a:normAutofit/>
          </a:bodyPr>
          <a:lstStyle/>
          <a:p>
            <a:pPr algn="r"/>
            <a:r>
              <a:rPr lang="en-US" sz="3600" dirty="0">
                <a:solidFill>
                  <a:srgbClr val="FFFFFF"/>
                </a:solidFill>
              </a:rPr>
              <a:t>Recognize the signs  </a:t>
            </a:r>
          </a:p>
        </p:txBody>
      </p:sp>
      <p:graphicFrame>
        <p:nvGraphicFramePr>
          <p:cNvPr id="23" name="Content Placeholder 2">
            <a:extLst>
              <a:ext uri="{FF2B5EF4-FFF2-40B4-BE49-F238E27FC236}">
                <a16:creationId xmlns:a16="http://schemas.microsoft.com/office/drawing/2014/main" id="{EA3CD826-0BD9-9F70-8151-B2EA5B394FF1}"/>
              </a:ext>
            </a:extLst>
          </p:cNvPr>
          <p:cNvGraphicFramePr>
            <a:graphicFrameLocks noGrp="1"/>
          </p:cNvGraphicFramePr>
          <p:nvPr>
            <p:ph idx="1"/>
            <p:extLst>
              <p:ext uri="{D42A27DB-BD31-4B8C-83A1-F6EECF244321}">
                <p14:modId xmlns:p14="http://schemas.microsoft.com/office/powerpoint/2010/main" val="4094885680"/>
              </p:ext>
            </p:extLst>
          </p:nvPr>
        </p:nvGraphicFramePr>
        <p:xfrm>
          <a:off x="3276600" y="649480"/>
          <a:ext cx="5362074" cy="48225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3EB1FD22-069B-9EAF-9FD5-D60831059C1B}"/>
              </a:ext>
            </a:extLst>
          </p:cNvPr>
          <p:cNvSpPr txBox="1"/>
          <p:nvPr/>
        </p:nvSpPr>
        <p:spPr>
          <a:xfrm>
            <a:off x="3009274" y="6128536"/>
            <a:ext cx="6132440" cy="276999"/>
          </a:xfrm>
          <a:prstGeom prst="rect">
            <a:avLst/>
          </a:prstGeom>
          <a:noFill/>
        </p:spPr>
        <p:txBody>
          <a:bodyPr wrap="square" rtlCol="0">
            <a:spAutoFit/>
          </a:bodyPr>
          <a:lstStyle/>
          <a:p>
            <a:pPr algn="ctr"/>
            <a:r>
              <a:rPr lang="en-US" sz="1200" dirty="0"/>
              <a:t>(CDC, 2023b)</a:t>
            </a:r>
            <a:endParaRPr lang="en-US" sz="1100" dirty="0"/>
          </a:p>
        </p:txBody>
      </p:sp>
    </p:spTree>
    <p:custDataLst>
      <p:tags r:id="rId1"/>
    </p:custDataLst>
    <p:extLst>
      <p:ext uri="{BB962C8B-B14F-4D97-AF65-F5344CB8AC3E}">
        <p14:creationId xmlns:p14="http://schemas.microsoft.com/office/powerpoint/2010/main" val="1476937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3739" y="0"/>
            <a:ext cx="636026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FC56D-1DCE-490F-4E64-DF40E2DAA95A}"/>
              </a:ext>
            </a:extLst>
          </p:cNvPr>
          <p:cNvSpPr>
            <a:spLocks noGrp="1"/>
          </p:cNvSpPr>
          <p:nvPr>
            <p:ph type="title"/>
          </p:nvPr>
        </p:nvSpPr>
        <p:spPr>
          <a:xfrm>
            <a:off x="5886450" y="1122363"/>
            <a:ext cx="3017520" cy="3204134"/>
          </a:xfrm>
        </p:spPr>
        <p:txBody>
          <a:bodyPr vert="horz" lIns="91440" tIns="45720" rIns="91440" bIns="45720" rtlCol="0" anchor="b">
            <a:normAutofit fontScale="90000"/>
          </a:bodyPr>
          <a:lstStyle/>
          <a:p>
            <a:br>
              <a:rPr lang="en-US" sz="2700" b="1" cap="all" dirty="0"/>
            </a:br>
            <a:r>
              <a:rPr lang="en-US" sz="2700" b="1" cap="all" dirty="0"/>
              <a:t>How to Respond to an Overdose: </a:t>
            </a:r>
            <a:br>
              <a:rPr lang="en-US" sz="2700" b="1" cap="all" dirty="0"/>
            </a:br>
            <a:r>
              <a:rPr lang="en-US" sz="2700" cap="all" dirty="0">
                <a:solidFill>
                  <a:schemeClr val="accent2"/>
                </a:solidFill>
              </a:rPr>
              <a:t>R</a:t>
            </a:r>
            <a:r>
              <a:rPr lang="en-US" sz="2700" cap="all" dirty="0">
                <a:solidFill>
                  <a:srgbClr val="000000"/>
                </a:solidFill>
              </a:rPr>
              <a:t>ecognize</a:t>
            </a:r>
            <a:br>
              <a:rPr lang="en-US" sz="2700" b="1" cap="all" dirty="0"/>
            </a:br>
            <a:r>
              <a:rPr lang="en-US" sz="2700" b="1" cap="all" dirty="0">
                <a:solidFill>
                  <a:schemeClr val="accent2"/>
                </a:solidFill>
              </a:rPr>
              <a:t>Respond</a:t>
            </a:r>
            <a:br>
              <a:rPr lang="en-US" sz="2700" b="1" cap="all" dirty="0">
                <a:solidFill>
                  <a:schemeClr val="accent2"/>
                </a:solidFill>
                <a:cs typeface="Calibri Light"/>
              </a:rPr>
            </a:br>
            <a:r>
              <a:rPr lang="en-US" sz="2700" cap="all" dirty="0">
                <a:solidFill>
                  <a:schemeClr val="accent2"/>
                </a:solidFill>
              </a:rPr>
              <a:t>R</a:t>
            </a:r>
            <a:r>
              <a:rPr lang="en-US" sz="2700" cap="all" dirty="0"/>
              <a:t>EVERSE</a:t>
            </a:r>
            <a:br>
              <a:rPr lang="en-US" sz="2700" cap="all" dirty="0"/>
            </a:br>
            <a:r>
              <a:rPr lang="en-US" sz="2700" cap="all" dirty="0">
                <a:solidFill>
                  <a:schemeClr val="accent2"/>
                </a:solidFill>
              </a:rPr>
              <a:t>R</a:t>
            </a:r>
            <a:r>
              <a:rPr lang="en-US" sz="2700" cap="all" dirty="0"/>
              <a:t>espirations</a:t>
            </a:r>
            <a:br>
              <a:rPr lang="en-US" sz="2700" cap="all" dirty="0"/>
            </a:br>
            <a:r>
              <a:rPr lang="en-US" sz="2700" cap="all" dirty="0">
                <a:solidFill>
                  <a:schemeClr val="accent2"/>
                </a:solidFill>
              </a:rPr>
              <a:t>R</a:t>
            </a:r>
            <a:r>
              <a:rPr lang="en-US" sz="2700" cap="all" dirty="0"/>
              <a:t>efer</a:t>
            </a:r>
            <a:br>
              <a:rPr lang="en-US" sz="2600" b="1" cap="all" dirty="0"/>
            </a:br>
            <a:endParaRPr lang="en-US" sz="2600" dirty="0"/>
          </a:p>
        </p:txBody>
      </p:sp>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8736"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1FF8B09-EA3A-40C5-BD9F-8DCA1F444566}"/>
              </a:ext>
            </a:extLst>
          </p:cNvPr>
          <p:cNvSpPr txBox="1">
            <a:spLocks noGrp="1" noRot="1" noMove="1" noResize="1" noEditPoints="1" noAdjustHandles="1" noChangeArrowheads="1" noChangeShapeType="1"/>
          </p:cNvSpPr>
          <p:nvPr/>
        </p:nvSpPr>
        <p:spPr>
          <a:xfrm>
            <a:off x="0" y="6396325"/>
            <a:ext cx="5106390" cy="461665"/>
          </a:xfrm>
          <a:prstGeom prst="rect">
            <a:avLst/>
          </a:prstGeom>
          <a:noFill/>
        </p:spPr>
        <p:txBody>
          <a:bodyPr wrap="square" rtlCol="0">
            <a:spAutoFit/>
          </a:bodyPr>
          <a:lstStyle/>
          <a:p>
            <a:r>
              <a:rPr lang="en-US" sz="1200" dirty="0">
                <a:solidFill>
                  <a:schemeClr val="bg1"/>
                </a:solidFill>
              </a:rPr>
              <a:t>Figure 19: Picture of a life saver ring in water retrieved fromhttps://blog.disabilitycanhappen.org/how-to-build-an-emergency-fund/</a:t>
            </a:r>
          </a:p>
        </p:txBody>
      </p:sp>
      <p:pic>
        <p:nvPicPr>
          <p:cNvPr id="3" name="Picture 2">
            <a:extLst>
              <a:ext uri="{FF2B5EF4-FFF2-40B4-BE49-F238E27FC236}">
                <a16:creationId xmlns:a16="http://schemas.microsoft.com/office/drawing/2014/main" id="{C9B746A5-D4D5-650A-A7E5-52468D206147}"/>
              </a:ext>
            </a:extLst>
          </p:cNvPr>
          <p:cNvPicPr>
            <a:picLocks noChangeAspect="1"/>
          </p:cNvPicPr>
          <p:nvPr/>
        </p:nvPicPr>
        <p:blipFill>
          <a:blip r:embed="rId4"/>
          <a:stretch>
            <a:fillRect/>
          </a:stretch>
        </p:blipFill>
        <p:spPr>
          <a:xfrm>
            <a:off x="109341" y="1565718"/>
            <a:ext cx="4462659" cy="2981202"/>
          </a:xfrm>
          <a:prstGeom prst="rect">
            <a:avLst/>
          </a:prstGeom>
        </p:spPr>
      </p:pic>
    </p:spTree>
    <p:custDataLst>
      <p:tags r:id="rId1"/>
    </p:custDataLst>
    <p:extLst>
      <p:ext uri="{BB962C8B-B14F-4D97-AF65-F5344CB8AC3E}">
        <p14:creationId xmlns:p14="http://schemas.microsoft.com/office/powerpoint/2010/main" val="5321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513D-2304-681D-AD7B-D58407BFEBF9}"/>
              </a:ext>
            </a:extLst>
          </p:cNvPr>
          <p:cNvSpPr>
            <a:spLocks noGrp="1"/>
          </p:cNvSpPr>
          <p:nvPr>
            <p:ph type="title"/>
          </p:nvPr>
        </p:nvSpPr>
        <p:spPr/>
        <p:txBody>
          <a:bodyPr>
            <a:normAutofit/>
          </a:bodyPr>
          <a:lstStyle/>
          <a:p>
            <a:pPr algn="ctr"/>
            <a:r>
              <a:rPr lang="en-US" sz="3600" dirty="0">
                <a:cs typeface="Calibri Light"/>
              </a:rPr>
              <a:t>Respond by Calling for Help Immediately  </a:t>
            </a:r>
            <a:endParaRPr lang="en-US" sz="3600" dirty="0"/>
          </a:p>
        </p:txBody>
      </p:sp>
      <p:sp>
        <p:nvSpPr>
          <p:cNvPr id="4" name="TextBox 3">
            <a:extLst>
              <a:ext uri="{FF2B5EF4-FFF2-40B4-BE49-F238E27FC236}">
                <a16:creationId xmlns:a16="http://schemas.microsoft.com/office/drawing/2014/main" id="{7C752E1D-5F2D-A60A-E600-6B8BA4348078}"/>
              </a:ext>
            </a:extLst>
          </p:cNvPr>
          <p:cNvSpPr txBox="1"/>
          <p:nvPr/>
        </p:nvSpPr>
        <p:spPr>
          <a:xfrm>
            <a:off x="916580" y="2244931"/>
            <a:ext cx="7840362" cy="2108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cs typeface="Calibri"/>
              </a:rPr>
              <a:t>Call for help – Dial 911. </a:t>
            </a:r>
          </a:p>
          <a:p>
            <a:pPr marL="342900" indent="-342900">
              <a:buFont typeface="Arial" panose="020B0604020202020204" pitchFamily="34" charset="0"/>
              <a:buChar char="•"/>
            </a:pPr>
            <a:r>
              <a:rPr lang="en-US" sz="2400" dirty="0">
                <a:cs typeface="Calibri"/>
              </a:rPr>
              <a:t>Request </a:t>
            </a:r>
            <a:r>
              <a:rPr lang="en-US" sz="2400" dirty="0">
                <a:solidFill>
                  <a:srgbClr val="000000"/>
                </a:solidFill>
                <a:cs typeface="Calibri"/>
              </a:rPr>
              <a:t>advanced</a:t>
            </a:r>
            <a:r>
              <a:rPr lang="en-US" sz="2400" dirty="0">
                <a:cs typeface="Calibri"/>
              </a:rPr>
              <a:t> </a:t>
            </a:r>
            <a:r>
              <a:rPr lang="en-US" sz="2400" dirty="0">
                <a:solidFill>
                  <a:srgbClr val="000000"/>
                </a:solidFill>
                <a:cs typeface="Calibri"/>
              </a:rPr>
              <a:t>life</a:t>
            </a:r>
            <a:r>
              <a:rPr lang="en-US" sz="2400" dirty="0">
                <a:cs typeface="Calibri"/>
              </a:rPr>
              <a:t> </a:t>
            </a:r>
            <a:r>
              <a:rPr lang="en-US" sz="2400" dirty="0">
                <a:solidFill>
                  <a:srgbClr val="000000"/>
                </a:solidFill>
                <a:cs typeface="Calibri"/>
              </a:rPr>
              <a:t>support</a:t>
            </a:r>
            <a:r>
              <a:rPr lang="en-US" sz="2400" dirty="0">
                <a:cs typeface="Calibri"/>
              </a:rPr>
              <a:t>. </a:t>
            </a:r>
          </a:p>
          <a:p>
            <a:pPr marL="342900" indent="-342900">
              <a:buFont typeface="Arial" panose="020B0604020202020204" pitchFamily="34" charset="0"/>
              <a:buChar char="•"/>
            </a:pPr>
            <a:r>
              <a:rPr lang="en-US" sz="2400" dirty="0">
                <a:cs typeface="Calibri"/>
              </a:rPr>
              <a:t>Tell the dispatcher that someone is unresponsive and not breathing </a:t>
            </a:r>
          </a:p>
          <a:p>
            <a:pPr marL="342900" indent="-342900">
              <a:buFont typeface="Arial" panose="020B0604020202020204" pitchFamily="34" charset="0"/>
              <a:buChar char="•"/>
            </a:pPr>
            <a:r>
              <a:rPr lang="en-US" sz="2400" dirty="0">
                <a:cs typeface="Calibri"/>
              </a:rPr>
              <a:t>Provide the dispatcher with your address or location.</a:t>
            </a:r>
          </a:p>
          <a:p>
            <a:pPr lvl="2"/>
            <a:r>
              <a:rPr lang="en-US" sz="1100" b="1" dirty="0">
                <a:cs typeface="Calibri"/>
              </a:rPr>
              <a:t>       </a:t>
            </a:r>
            <a:r>
              <a:rPr lang="en-US" sz="1200" b="1" dirty="0">
                <a:cs typeface="Calibri"/>
              </a:rPr>
              <a:t> (SAMSHA, 2023a)</a:t>
            </a:r>
            <a:endParaRPr lang="en-US" sz="1200" b="1" strike="sngStrike" dirty="0">
              <a:solidFill>
                <a:srgbClr val="881798"/>
              </a:solidFill>
              <a:cs typeface="Calibri"/>
            </a:endParaRPr>
          </a:p>
        </p:txBody>
      </p:sp>
    </p:spTree>
    <p:extLst>
      <p:ext uri="{BB962C8B-B14F-4D97-AF65-F5344CB8AC3E}">
        <p14:creationId xmlns:p14="http://schemas.microsoft.com/office/powerpoint/2010/main" val="218054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9504-4A01-C257-79D4-9069121BC4DA}"/>
              </a:ext>
            </a:extLst>
          </p:cNvPr>
          <p:cNvSpPr>
            <a:spLocks noGrp="1"/>
          </p:cNvSpPr>
          <p:nvPr>
            <p:ph type="title"/>
          </p:nvPr>
        </p:nvSpPr>
        <p:spPr>
          <a:xfrm>
            <a:off x="457200" y="2857500"/>
            <a:ext cx="8229600" cy="1143000"/>
          </a:xfrm>
        </p:spPr>
        <p:txBody>
          <a:bodyPr>
            <a:noAutofit/>
          </a:bodyPr>
          <a:lstStyle/>
          <a:p>
            <a:pPr algn="ctr"/>
            <a:r>
              <a:rPr lang="en-US" sz="3600" dirty="0"/>
              <a:t>Scope of the Problem: The Drug Overdose Crisis</a:t>
            </a:r>
          </a:p>
        </p:txBody>
      </p:sp>
    </p:spTree>
    <p:extLst>
      <p:ext uri="{BB962C8B-B14F-4D97-AF65-F5344CB8AC3E}">
        <p14:creationId xmlns:p14="http://schemas.microsoft.com/office/powerpoint/2010/main" val="268560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3739" y="0"/>
            <a:ext cx="636026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7FC56D-1DCE-490F-4E64-DF40E2DAA95A}"/>
              </a:ext>
            </a:extLst>
          </p:cNvPr>
          <p:cNvSpPr>
            <a:spLocks noGrp="1"/>
          </p:cNvSpPr>
          <p:nvPr>
            <p:ph type="title"/>
          </p:nvPr>
        </p:nvSpPr>
        <p:spPr>
          <a:xfrm>
            <a:off x="5886450" y="1122363"/>
            <a:ext cx="3017520" cy="3204134"/>
          </a:xfrm>
        </p:spPr>
        <p:txBody>
          <a:bodyPr vert="horz" lIns="91440" tIns="45720" rIns="91440" bIns="45720" rtlCol="0" anchor="b">
            <a:normAutofit fontScale="90000"/>
          </a:bodyPr>
          <a:lstStyle/>
          <a:p>
            <a:br>
              <a:rPr lang="en-US" sz="2600" b="1" cap="all" dirty="0"/>
            </a:br>
            <a:r>
              <a:rPr lang="en-US" sz="2700" b="1" cap="all" dirty="0"/>
              <a:t>How to Respond to an Overdose: </a:t>
            </a:r>
            <a:br>
              <a:rPr lang="en-US" sz="2700" b="1" cap="all" dirty="0"/>
            </a:br>
            <a:r>
              <a:rPr lang="en-US" sz="2700" cap="all" dirty="0">
                <a:solidFill>
                  <a:schemeClr val="accent2"/>
                </a:solidFill>
              </a:rPr>
              <a:t>R</a:t>
            </a:r>
            <a:r>
              <a:rPr lang="en-US" sz="2700" cap="all" dirty="0"/>
              <a:t>ecognize</a:t>
            </a:r>
            <a:br>
              <a:rPr lang="en-US" sz="2700" b="1" cap="all" dirty="0"/>
            </a:br>
            <a:r>
              <a:rPr lang="en-US" sz="2700" cap="all" dirty="0">
                <a:solidFill>
                  <a:schemeClr val="accent2"/>
                </a:solidFill>
              </a:rPr>
              <a:t>R</a:t>
            </a:r>
            <a:r>
              <a:rPr lang="en-US" sz="2700" cap="all" dirty="0"/>
              <a:t>espond</a:t>
            </a:r>
            <a:br>
              <a:rPr lang="en-US" sz="2700" cap="all" dirty="0"/>
            </a:br>
            <a:r>
              <a:rPr lang="en-US" sz="2700" b="1" cap="all" dirty="0">
                <a:solidFill>
                  <a:schemeClr val="accent2"/>
                </a:solidFill>
              </a:rPr>
              <a:t>Reverse</a:t>
            </a:r>
            <a:br>
              <a:rPr lang="en-US" sz="2700" b="1" cap="all" dirty="0">
                <a:solidFill>
                  <a:schemeClr val="accent2"/>
                </a:solidFill>
                <a:cs typeface="Calibri Light"/>
              </a:rPr>
            </a:br>
            <a:r>
              <a:rPr lang="en-US" sz="2700" cap="all" dirty="0">
                <a:solidFill>
                  <a:schemeClr val="accent2"/>
                </a:solidFill>
              </a:rPr>
              <a:t>r</a:t>
            </a:r>
            <a:r>
              <a:rPr lang="en-US" sz="2700" cap="all" dirty="0"/>
              <a:t>espirations</a:t>
            </a:r>
            <a:br>
              <a:rPr lang="en-US" sz="2700" cap="all" dirty="0"/>
            </a:br>
            <a:r>
              <a:rPr lang="en-US" sz="2700" cap="all" dirty="0">
                <a:solidFill>
                  <a:schemeClr val="accent2"/>
                </a:solidFill>
              </a:rPr>
              <a:t>R</a:t>
            </a:r>
            <a:r>
              <a:rPr lang="en-US" sz="2700" cap="all" dirty="0"/>
              <a:t>efer</a:t>
            </a:r>
            <a:br>
              <a:rPr lang="en-US" sz="2700" b="1" cap="all" dirty="0"/>
            </a:br>
            <a:endParaRPr lang="en-US" sz="2700" dirty="0"/>
          </a:p>
        </p:txBody>
      </p:sp>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8736"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812B62B-D19B-8FCB-8457-253213B6E4E5}"/>
              </a:ext>
            </a:extLst>
          </p:cNvPr>
          <p:cNvSpPr txBox="1">
            <a:spLocks noGrp="1" noRot="1" noMove="1" noResize="1" noEditPoints="1" noAdjustHandles="1" noChangeArrowheads="1" noChangeShapeType="1"/>
          </p:cNvSpPr>
          <p:nvPr/>
        </p:nvSpPr>
        <p:spPr>
          <a:xfrm>
            <a:off x="-84563" y="6396325"/>
            <a:ext cx="4987636" cy="461665"/>
          </a:xfrm>
          <a:prstGeom prst="rect">
            <a:avLst/>
          </a:prstGeom>
          <a:noFill/>
        </p:spPr>
        <p:txBody>
          <a:bodyPr wrap="square" rtlCol="0">
            <a:spAutoFit/>
          </a:bodyPr>
          <a:lstStyle/>
          <a:p>
            <a:r>
              <a:rPr lang="en-US" sz="1200" dirty="0">
                <a:solidFill>
                  <a:schemeClr val="bg1"/>
                </a:solidFill>
              </a:rPr>
              <a:t>Figure 20: Picture of a life saver ring in water retrieved fromhttps://blog.disabilitycanhappen.org/how-to-build-an-emergency-fund/</a:t>
            </a:r>
          </a:p>
        </p:txBody>
      </p:sp>
      <p:pic>
        <p:nvPicPr>
          <p:cNvPr id="3" name="Picture 2">
            <a:extLst>
              <a:ext uri="{FF2B5EF4-FFF2-40B4-BE49-F238E27FC236}">
                <a16:creationId xmlns:a16="http://schemas.microsoft.com/office/drawing/2014/main" id="{59F2D0D3-D5FA-E99C-ABB0-08922D681911}"/>
              </a:ext>
            </a:extLst>
          </p:cNvPr>
          <p:cNvPicPr>
            <a:picLocks noChangeAspect="1"/>
          </p:cNvPicPr>
          <p:nvPr/>
        </p:nvPicPr>
        <p:blipFill>
          <a:blip r:embed="rId4"/>
          <a:stretch>
            <a:fillRect/>
          </a:stretch>
        </p:blipFill>
        <p:spPr>
          <a:xfrm>
            <a:off x="237744" y="1565718"/>
            <a:ext cx="4462659" cy="2981202"/>
          </a:xfrm>
          <a:prstGeom prst="rect">
            <a:avLst/>
          </a:prstGeom>
        </p:spPr>
      </p:pic>
    </p:spTree>
    <p:custDataLst>
      <p:tags r:id="rId1"/>
    </p:custDataLst>
    <p:extLst>
      <p:ext uri="{BB962C8B-B14F-4D97-AF65-F5344CB8AC3E}">
        <p14:creationId xmlns:p14="http://schemas.microsoft.com/office/powerpoint/2010/main" val="250934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
            <a:extLst>
              <a:ext uri="{FF2B5EF4-FFF2-40B4-BE49-F238E27FC236}">
                <a16:creationId xmlns:a16="http://schemas.microsoft.com/office/drawing/2014/main" id="{D18400C1-4C50-4F8B-0D6B-6093E0E3B950}"/>
              </a:ext>
            </a:extLst>
          </p:cNvPr>
          <p:cNvSpPr>
            <a:spLocks noGrp="1" noRot="1" noChangeAspect="1" noMove="1" noResize="1" noEditPoints="1" noAdjustHandles="1" noChangeArrowheads="1" noChangeShapeType="1" noTextEdit="1"/>
          </p:cNvSpPr>
          <p:nvPr/>
        </p:nvSpPr>
        <p:spPr bwMode="white">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Title 2">
            <a:extLst>
              <a:ext uri="{FF2B5EF4-FFF2-40B4-BE49-F238E27FC236}">
                <a16:creationId xmlns:a16="http://schemas.microsoft.com/office/drawing/2014/main" id="{47E86249-9B5A-A926-8F8A-577DE14B4CB8}"/>
              </a:ext>
            </a:extLst>
          </p:cNvPr>
          <p:cNvSpPr>
            <a:spLocks noGrp="1" noRot="1" noMove="1" noResize="1" noEditPoints="1" noAdjustHandles="1" noChangeArrowheads="1" noChangeShapeType="1"/>
          </p:cNvSpPr>
          <p:nvPr>
            <p:ph type="title"/>
          </p:nvPr>
        </p:nvSpPr>
        <p:spPr>
          <a:xfrm>
            <a:off x="100939" y="85924"/>
            <a:ext cx="8942119" cy="881783"/>
          </a:xfrm>
        </p:spPr>
        <p:txBody>
          <a:bodyPr>
            <a:normAutofit/>
          </a:bodyPr>
          <a:lstStyle/>
          <a:p>
            <a:pPr algn="ctr"/>
            <a:r>
              <a:rPr lang="en-US" sz="3600" dirty="0"/>
              <a:t>Know how to administer naloxone nasal sprays</a:t>
            </a:r>
          </a:p>
        </p:txBody>
      </p:sp>
      <p:pic>
        <p:nvPicPr>
          <p:cNvPr id="6" name="Picture 5">
            <a:hlinkClick r:id="rId4"/>
            <a:extLst>
              <a:ext uri="{FF2B5EF4-FFF2-40B4-BE49-F238E27FC236}">
                <a16:creationId xmlns:a16="http://schemas.microsoft.com/office/drawing/2014/main" id="{36D6B876-3A24-A3AA-CD5E-E87C79195D18}"/>
              </a:ext>
            </a:extLst>
          </p:cNvPr>
          <p:cNvPicPr>
            <a:picLocks noChangeAspect="1"/>
          </p:cNvPicPr>
          <p:nvPr/>
        </p:nvPicPr>
        <p:blipFill>
          <a:blip r:embed="rId5"/>
          <a:stretch>
            <a:fillRect/>
          </a:stretch>
        </p:blipFill>
        <p:spPr>
          <a:xfrm>
            <a:off x="398114" y="1364118"/>
            <a:ext cx="8347771" cy="4656580"/>
          </a:xfrm>
          <a:prstGeom prst="rect">
            <a:avLst/>
          </a:prstGeom>
        </p:spPr>
      </p:pic>
      <p:sp>
        <p:nvSpPr>
          <p:cNvPr id="4" name="TextBox 3">
            <a:extLst>
              <a:ext uri="{FF2B5EF4-FFF2-40B4-BE49-F238E27FC236}">
                <a16:creationId xmlns:a16="http://schemas.microsoft.com/office/drawing/2014/main" id="{22DB1E53-11DA-1F10-784A-B375F05503E4}"/>
              </a:ext>
            </a:extLst>
          </p:cNvPr>
          <p:cNvSpPr txBox="1">
            <a:spLocks noGrp="1" noRot="1" noMove="1" noResize="1" noEditPoints="1" noAdjustHandles="1" noChangeArrowheads="1" noChangeShapeType="1"/>
          </p:cNvSpPr>
          <p:nvPr/>
        </p:nvSpPr>
        <p:spPr>
          <a:xfrm>
            <a:off x="398114" y="6075126"/>
            <a:ext cx="8347770" cy="276999"/>
          </a:xfrm>
          <a:prstGeom prst="rect">
            <a:avLst/>
          </a:prstGeom>
          <a:noFill/>
        </p:spPr>
        <p:txBody>
          <a:bodyPr wrap="square" rtlCol="0">
            <a:spAutoFit/>
          </a:bodyPr>
          <a:lstStyle/>
          <a:p>
            <a:pPr algn="ctr"/>
            <a:r>
              <a:rPr lang="en-US" altLang="en-US" sz="1200" dirty="0"/>
              <a:t> </a:t>
            </a:r>
            <a:r>
              <a:rPr lang="en-US" altLang="en-US" sz="1200" b="0" dirty="0"/>
              <a:t>CDC, 2023c. Retrieved from https://www.cdc.gov/stopoverdose/naloxone/index.html</a:t>
            </a:r>
          </a:p>
        </p:txBody>
      </p:sp>
    </p:spTree>
    <p:custDataLst>
      <p:tags r:id="rId1"/>
    </p:custDataLst>
    <p:extLst>
      <p:ext uri="{BB962C8B-B14F-4D97-AF65-F5344CB8AC3E}">
        <p14:creationId xmlns:p14="http://schemas.microsoft.com/office/powerpoint/2010/main" val="2787222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
            <a:extLst>
              <a:ext uri="{FF2B5EF4-FFF2-40B4-BE49-F238E27FC236}">
                <a16:creationId xmlns:a16="http://schemas.microsoft.com/office/drawing/2014/main" id="{D18400C1-4C50-4F8B-0D6B-6093E0E3B950}"/>
              </a:ext>
            </a:extLst>
          </p:cNvPr>
          <p:cNvSpPr>
            <a:spLocks noGrp="1" noRot="1" noChangeAspect="1" noMove="1" noResize="1" noEditPoints="1" noAdjustHandles="1" noChangeArrowheads="1" noChangeShapeType="1" noTextEdit="1"/>
          </p:cNvSpPr>
          <p:nvPr/>
        </p:nvSpPr>
        <p:spPr bwMode="white">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43" name="Title 1">
            <a:extLst>
              <a:ext uri="{FF2B5EF4-FFF2-40B4-BE49-F238E27FC236}">
                <a16:creationId xmlns:a16="http://schemas.microsoft.com/office/drawing/2014/main" id="{EC962EB2-EB79-8381-51FC-F49DC7406F09}"/>
              </a:ext>
            </a:extLst>
          </p:cNvPr>
          <p:cNvSpPr>
            <a:spLocks noGrp="1"/>
          </p:cNvSpPr>
          <p:nvPr>
            <p:ph type="title"/>
          </p:nvPr>
        </p:nvSpPr>
        <p:spPr>
          <a:xfrm>
            <a:off x="0" y="0"/>
            <a:ext cx="9144000" cy="1072912"/>
          </a:xfrm>
        </p:spPr>
        <p:txBody>
          <a:bodyPr>
            <a:normAutofit/>
          </a:bodyPr>
          <a:lstStyle/>
          <a:p>
            <a:pPr algn="ctr" eaLnBrk="1" hangingPunct="1">
              <a:lnSpc>
                <a:spcPct val="90000"/>
              </a:lnSpc>
            </a:pPr>
            <a:r>
              <a:rPr lang="en-US" altLang="en-US" sz="3600" dirty="0"/>
              <a:t>Generic Naloxone: Nasal Spray</a:t>
            </a:r>
          </a:p>
        </p:txBody>
      </p:sp>
      <p:pic>
        <p:nvPicPr>
          <p:cNvPr id="5" name="Picture 4">
            <a:extLst>
              <a:ext uri="{FF2B5EF4-FFF2-40B4-BE49-F238E27FC236}">
                <a16:creationId xmlns:a16="http://schemas.microsoft.com/office/drawing/2014/main" id="{2F46A0F7-8210-0ECC-8357-200BB8B77391}"/>
              </a:ext>
            </a:extLst>
          </p:cNvPr>
          <p:cNvPicPr>
            <a:picLocks noGrp="1" noRot="1" noChangeAspect="1" noMove="1" noResize="1" noEditPoints="1" noAdjustHandles="1" noChangeArrowheads="1" noChangeShapeType="1" noCrop="1"/>
          </p:cNvPicPr>
          <p:nvPr/>
        </p:nvPicPr>
        <p:blipFill>
          <a:blip r:embed="rId4"/>
          <a:stretch>
            <a:fillRect/>
          </a:stretch>
        </p:blipFill>
        <p:spPr>
          <a:xfrm>
            <a:off x="2033893" y="1072912"/>
            <a:ext cx="5076212" cy="4377313"/>
          </a:xfrm>
          <a:prstGeom prst="rect">
            <a:avLst/>
          </a:prstGeom>
        </p:spPr>
      </p:pic>
      <p:sp>
        <p:nvSpPr>
          <p:cNvPr id="2" name="TextBox 1">
            <a:extLst>
              <a:ext uri="{FF2B5EF4-FFF2-40B4-BE49-F238E27FC236}">
                <a16:creationId xmlns:a16="http://schemas.microsoft.com/office/drawing/2014/main" id="{E7F91E4A-5968-BFE7-3285-BA659C1198A5}"/>
              </a:ext>
            </a:extLst>
          </p:cNvPr>
          <p:cNvSpPr txBox="1">
            <a:spLocks noGrp="1" noRot="1" noMove="1" noResize="1" noEditPoints="1" noAdjustHandles="1" noChangeArrowheads="1" noChangeShapeType="1"/>
          </p:cNvSpPr>
          <p:nvPr/>
        </p:nvSpPr>
        <p:spPr>
          <a:xfrm>
            <a:off x="2327563" y="5450225"/>
            <a:ext cx="4488873" cy="276999"/>
          </a:xfrm>
          <a:prstGeom prst="rect">
            <a:avLst/>
          </a:prstGeom>
          <a:noFill/>
        </p:spPr>
        <p:txBody>
          <a:bodyPr wrap="square" rtlCol="0">
            <a:spAutoFit/>
          </a:bodyPr>
          <a:lstStyle/>
          <a:p>
            <a:r>
              <a:rPr lang="en-US" sz="1200" dirty="0"/>
              <a:t>Photo used with permission by Teva Pharmaceuticals</a:t>
            </a:r>
          </a:p>
        </p:txBody>
      </p:sp>
    </p:spTree>
    <p:custDataLst>
      <p:tags r:id="rId1"/>
    </p:custDataLst>
    <p:extLst>
      <p:ext uri="{BB962C8B-B14F-4D97-AF65-F5344CB8AC3E}">
        <p14:creationId xmlns:p14="http://schemas.microsoft.com/office/powerpoint/2010/main" val="2295945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E6BDB3-6241-24BF-67FB-A660BA8AEAEF}"/>
              </a:ext>
            </a:extLst>
          </p:cNvPr>
          <p:cNvSpPr>
            <a:spLocks noGrp="1"/>
          </p:cNvSpPr>
          <p:nvPr>
            <p:ph type="title"/>
          </p:nvPr>
        </p:nvSpPr>
        <p:spPr>
          <a:xfrm>
            <a:off x="-1" y="-111760"/>
            <a:ext cx="9248931" cy="839972"/>
          </a:xfrm>
          <a:solidFill>
            <a:schemeClr val="bg1"/>
          </a:solidFill>
        </p:spPr>
        <p:txBody>
          <a:bodyPr>
            <a:noAutofit/>
          </a:bodyPr>
          <a:lstStyle/>
          <a:p>
            <a:pPr algn="ctr" eaLnBrk="1" hangingPunct="1">
              <a:lnSpc>
                <a:spcPct val="90000"/>
              </a:lnSpc>
            </a:pPr>
            <a:r>
              <a:rPr lang="en-US" altLang="en-US" sz="3600" dirty="0"/>
              <a:t>How to Administer Naloxone Nasal Spray (Generic)</a:t>
            </a:r>
          </a:p>
        </p:txBody>
      </p:sp>
      <p:pic>
        <p:nvPicPr>
          <p:cNvPr id="6" name="Picture 5">
            <a:extLst>
              <a:ext uri="{FF2B5EF4-FFF2-40B4-BE49-F238E27FC236}">
                <a16:creationId xmlns:a16="http://schemas.microsoft.com/office/drawing/2014/main" id="{EC2B606F-2923-5A4B-48E4-DA6A9817FCC2}"/>
              </a:ext>
            </a:extLst>
          </p:cNvPr>
          <p:cNvPicPr>
            <a:picLocks noGrp="1" noRot="1" noChangeAspect="1" noMove="1" noResize="1" noEditPoints="1" noAdjustHandles="1" noChangeArrowheads="1" noChangeShapeType="1" noCrop="1"/>
          </p:cNvPicPr>
          <p:nvPr/>
        </p:nvPicPr>
        <p:blipFill>
          <a:blip r:embed="rId3"/>
          <a:stretch>
            <a:fillRect/>
          </a:stretch>
        </p:blipFill>
        <p:spPr>
          <a:xfrm>
            <a:off x="1503350" y="728212"/>
            <a:ext cx="6242228" cy="5909854"/>
          </a:xfrm>
          <a:prstGeom prst="rect">
            <a:avLst/>
          </a:prstGeom>
        </p:spPr>
      </p:pic>
      <p:sp>
        <p:nvSpPr>
          <p:cNvPr id="2" name="TextBox 1">
            <a:extLst>
              <a:ext uri="{FF2B5EF4-FFF2-40B4-BE49-F238E27FC236}">
                <a16:creationId xmlns:a16="http://schemas.microsoft.com/office/drawing/2014/main" id="{DE5CA168-396A-D5E1-EFFA-C9DF9FAF0221}"/>
              </a:ext>
            </a:extLst>
          </p:cNvPr>
          <p:cNvSpPr txBox="1">
            <a:spLocks noGrp="1" noRot="1" noMove="1" noResize="1" noEditPoints="1" noAdjustHandles="1" noChangeArrowheads="1" noChangeShapeType="1"/>
          </p:cNvSpPr>
          <p:nvPr/>
        </p:nvSpPr>
        <p:spPr>
          <a:xfrm>
            <a:off x="0" y="6299844"/>
            <a:ext cx="4776880" cy="261610"/>
          </a:xfrm>
          <a:prstGeom prst="rect">
            <a:avLst/>
          </a:prstGeom>
          <a:noFill/>
        </p:spPr>
        <p:txBody>
          <a:bodyPr wrap="square" rtlCol="0">
            <a:spAutoFit/>
          </a:bodyPr>
          <a:lstStyle/>
          <a:p>
            <a:r>
              <a:rPr lang="en-US" sz="1100" dirty="0"/>
              <a:t>Used with permission by Teva Pharmaceuticals</a:t>
            </a:r>
          </a:p>
        </p:txBody>
      </p:sp>
    </p:spTree>
    <p:extLst>
      <p:ext uri="{BB962C8B-B14F-4D97-AF65-F5344CB8AC3E}">
        <p14:creationId xmlns:p14="http://schemas.microsoft.com/office/powerpoint/2010/main" val="2430388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6F18C32A-863D-FA8C-F772-FD647536078E}"/>
              </a:ext>
            </a:extLst>
          </p:cNvPr>
          <p:cNvSpPr>
            <a:spLocks noGrp="1"/>
          </p:cNvSpPr>
          <p:nvPr>
            <p:ph type="title"/>
          </p:nvPr>
        </p:nvSpPr>
        <p:spPr>
          <a:xfrm>
            <a:off x="754900" y="170412"/>
            <a:ext cx="7634200" cy="722723"/>
          </a:xfrm>
        </p:spPr>
        <p:txBody>
          <a:bodyPr vert="horz" lIns="91440" tIns="45720" rIns="91440" bIns="45720" rtlCol="0" anchor="b">
            <a:normAutofit/>
          </a:bodyPr>
          <a:lstStyle/>
          <a:p>
            <a:pPr algn="ctr"/>
            <a:r>
              <a:rPr lang="en-US" altLang="en-US" sz="3600" dirty="0"/>
              <a:t>NARCAN: Nasal Spray</a:t>
            </a:r>
            <a:endParaRPr lang="en-US" altLang="en-US" sz="3600" kern="1200" dirty="0">
              <a:solidFill>
                <a:schemeClr val="tx1"/>
              </a:solidFill>
            </a:endParaRPr>
          </a:p>
        </p:txBody>
      </p:sp>
      <p:pic>
        <p:nvPicPr>
          <p:cNvPr id="9" name="Picture 8" descr="A picture containing text, newspaper, paper, paper product&#10;&#10;Description automatically generated">
            <a:extLst>
              <a:ext uri="{FF2B5EF4-FFF2-40B4-BE49-F238E27FC236}">
                <a16:creationId xmlns:a16="http://schemas.microsoft.com/office/drawing/2014/main" id="{8F4FF95E-41B2-76CE-99F7-F1DCB1B0106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1063" r="14260" b="3"/>
          <a:stretch/>
        </p:blipFill>
        <p:spPr>
          <a:xfrm>
            <a:off x="4789221" y="952694"/>
            <a:ext cx="4352492" cy="3890357"/>
          </a:xfrm>
          <a:prstGeom prst="rect">
            <a:avLst/>
          </a:prstGeom>
        </p:spPr>
      </p:pic>
      <p:pic>
        <p:nvPicPr>
          <p:cNvPr id="2" name="Content Placeholder 4" descr="A person holding a nasal spray&#10;&#10;Description automatically generated with medium confidence">
            <a:extLst>
              <a:ext uri="{FF2B5EF4-FFF2-40B4-BE49-F238E27FC236}">
                <a16:creationId xmlns:a16="http://schemas.microsoft.com/office/drawing/2014/main" id="{F861B829-5948-BF6B-329A-174FD13C699A}"/>
              </a:ext>
            </a:extLst>
          </p:cNvPr>
          <p:cNvPicPr>
            <a:picLocks noGrp="1" noRot="1" noChangeAspect="1" noMove="1" noResize="1" noEditPoints="1" noAdjustHandles="1" noChangeArrowheads="1" noChangeShapeType="1" noCrop="1"/>
          </p:cNvPicPr>
          <p:nvPr>
            <p:ph idx="1"/>
          </p:nvPr>
        </p:nvPicPr>
        <p:blipFill>
          <a:blip r:embed="rId5">
            <a:extLst>
              <a:ext uri="{28A0092B-C50C-407E-A947-70E740481C1C}">
                <a14:useLocalDpi xmlns:a14="http://schemas.microsoft.com/office/drawing/2010/main" val="0"/>
              </a:ext>
            </a:extLst>
          </a:blip>
          <a:stretch>
            <a:fillRect/>
          </a:stretch>
        </p:blipFill>
        <p:spPr>
          <a:xfrm>
            <a:off x="1873268" y="3875969"/>
            <a:ext cx="4493786" cy="2982031"/>
          </a:xfrm>
        </p:spPr>
      </p:pic>
      <p:pic>
        <p:nvPicPr>
          <p:cNvPr id="4" name="Picture 3" descr="A picture containing text, person, nail, finger&#10;&#10;Description automatically generated">
            <a:extLst>
              <a:ext uri="{FF2B5EF4-FFF2-40B4-BE49-F238E27FC236}">
                <a16:creationId xmlns:a16="http://schemas.microsoft.com/office/drawing/2014/main" id="{9F87300F-EBBC-7994-8960-BCA5D6ECBB2D}"/>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21003" r="4319" b="3"/>
          <a:stretch/>
        </p:blipFill>
        <p:spPr>
          <a:xfrm>
            <a:off x="0" y="1063547"/>
            <a:ext cx="3746537" cy="3348740"/>
          </a:xfrm>
          <a:prstGeom prst="rect">
            <a:avLst/>
          </a:prstGeom>
        </p:spPr>
      </p:pic>
      <p:sp>
        <p:nvSpPr>
          <p:cNvPr id="6" name="TextBox 5">
            <a:extLst>
              <a:ext uri="{FF2B5EF4-FFF2-40B4-BE49-F238E27FC236}">
                <a16:creationId xmlns:a16="http://schemas.microsoft.com/office/drawing/2014/main" id="{596DD298-BA47-FC92-08E0-649A2DA44808}"/>
              </a:ext>
            </a:extLst>
          </p:cNvPr>
          <p:cNvSpPr txBox="1"/>
          <p:nvPr/>
        </p:nvSpPr>
        <p:spPr>
          <a:xfrm>
            <a:off x="6482614" y="5250361"/>
            <a:ext cx="2218624" cy="1015663"/>
          </a:xfrm>
          <a:prstGeom prst="rect">
            <a:avLst/>
          </a:prstGeom>
          <a:noFill/>
        </p:spPr>
        <p:txBody>
          <a:bodyPr wrap="square">
            <a:spAutoFit/>
          </a:bodyPr>
          <a:lstStyle/>
          <a:p>
            <a:r>
              <a:rPr lang="en-US" sz="1200" dirty="0">
                <a:cs typeface="Calibri"/>
              </a:rPr>
              <a:t>Images source: NIDA Flickr, </a:t>
            </a:r>
            <a:r>
              <a:rPr lang="en-US" sz="1200" dirty="0"/>
              <a:t>https://www.flickr.com/photos/nida-nih/52566291708/in/album-72177720304478612/</a:t>
            </a:r>
          </a:p>
        </p:txBody>
      </p:sp>
    </p:spTree>
    <p:custDataLst>
      <p:tags r:id="rId1"/>
    </p:custDataLst>
    <p:extLst>
      <p:ext uri="{BB962C8B-B14F-4D97-AF65-F5344CB8AC3E}">
        <p14:creationId xmlns:p14="http://schemas.microsoft.com/office/powerpoint/2010/main" val="228124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7346"/>
                                        </p:tgtEl>
                                        <p:attrNameLst>
                                          <p:attrName>style.visibility</p:attrName>
                                        </p:attrNameLst>
                                      </p:cBhvr>
                                      <p:to>
                                        <p:strVal val="visible"/>
                                      </p:to>
                                    </p:set>
                                    <p:animEffect transition="in" filter="fade">
                                      <p:cBhvr>
                                        <p:cTn id="7" dur="4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278CEC-1895-EB9C-2F3C-36691CDB49DF}"/>
              </a:ext>
            </a:extLst>
          </p:cNvPr>
          <p:cNvSpPr>
            <a:spLocks noGrp="1" noRot="1" noMove="1" noResize="1" noEditPoints="1" noAdjustHandles="1" noChangeArrowheads="1" noChangeShapeType="1"/>
          </p:cNvSpPr>
          <p:nvPr>
            <p:ph type="title"/>
          </p:nvPr>
        </p:nvSpPr>
        <p:spPr>
          <a:xfrm>
            <a:off x="0" y="74754"/>
            <a:ext cx="9144000" cy="832396"/>
          </a:xfrm>
        </p:spPr>
        <p:txBody>
          <a:bodyPr rtlCol="0">
            <a:normAutofit/>
          </a:bodyPr>
          <a:lstStyle/>
          <a:p>
            <a:pPr algn="ctr" eaLnBrk="1" fontAlgn="auto" hangingPunct="1">
              <a:spcAft>
                <a:spcPts val="0"/>
              </a:spcAft>
              <a:defRPr/>
            </a:pPr>
            <a:r>
              <a:rPr lang="en-US" sz="3600" dirty="0"/>
              <a:t>How to Administer NARCAN</a:t>
            </a:r>
          </a:p>
        </p:txBody>
      </p:sp>
      <p:pic>
        <p:nvPicPr>
          <p:cNvPr id="56323" name="Content Placeholder 3">
            <a:extLst>
              <a:ext uri="{FF2B5EF4-FFF2-40B4-BE49-F238E27FC236}">
                <a16:creationId xmlns:a16="http://schemas.microsoft.com/office/drawing/2014/main" id="{9121A676-C130-E47D-D307-85677D8DAF65}"/>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rcRect/>
          <a:stretch>
            <a:fillRect/>
          </a:stretch>
        </p:blipFill>
        <p:spPr>
          <a:xfrm>
            <a:off x="313880" y="1010345"/>
            <a:ext cx="8516239" cy="4837309"/>
          </a:xfrm>
        </p:spPr>
      </p:pic>
      <p:sp>
        <p:nvSpPr>
          <p:cNvPr id="2" name="TextBox 1">
            <a:extLst>
              <a:ext uri="{FF2B5EF4-FFF2-40B4-BE49-F238E27FC236}">
                <a16:creationId xmlns:a16="http://schemas.microsoft.com/office/drawing/2014/main" id="{AB0CCB47-C303-8BBB-48AB-4B0B318BB4AB}"/>
              </a:ext>
            </a:extLst>
          </p:cNvPr>
          <p:cNvSpPr txBox="1">
            <a:spLocks noGrp="1" noRot="1" noMove="1" noResize="1" noEditPoints="1" noAdjustHandles="1" noChangeArrowheads="1" noChangeShapeType="1"/>
          </p:cNvSpPr>
          <p:nvPr/>
        </p:nvSpPr>
        <p:spPr>
          <a:xfrm>
            <a:off x="313881" y="5950849"/>
            <a:ext cx="8516238" cy="276999"/>
          </a:xfrm>
          <a:prstGeom prst="rect">
            <a:avLst/>
          </a:prstGeom>
          <a:noFill/>
        </p:spPr>
        <p:txBody>
          <a:bodyPr wrap="square" rtlCol="0">
            <a:spAutoFit/>
          </a:bodyPr>
          <a:lstStyle/>
          <a:p>
            <a:r>
              <a:rPr lang="en-US" altLang="en-US" sz="1200" dirty="0"/>
              <a:t>Used with permission by ADAPT Pharma.</a:t>
            </a:r>
            <a:endParaRPr lang="en-US" sz="1200" dirty="0"/>
          </a:p>
        </p:txBody>
      </p:sp>
    </p:spTree>
    <p:custDataLst>
      <p:tags r:id="rId1"/>
    </p:custDataLst>
    <p:extLst>
      <p:ext uri="{BB962C8B-B14F-4D97-AF65-F5344CB8AC3E}">
        <p14:creationId xmlns:p14="http://schemas.microsoft.com/office/powerpoint/2010/main" val="2256690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itle 1">
            <a:extLst>
              <a:ext uri="{FF2B5EF4-FFF2-40B4-BE49-F238E27FC236}">
                <a16:creationId xmlns:a16="http://schemas.microsoft.com/office/drawing/2014/main" id="{D0D24553-1E5F-6C23-93DB-0A77A21D8005}"/>
              </a:ext>
            </a:extLst>
          </p:cNvPr>
          <p:cNvSpPr>
            <a:spLocks noGrp="1"/>
          </p:cNvSpPr>
          <p:nvPr>
            <p:ph type="title"/>
          </p:nvPr>
        </p:nvSpPr>
        <p:spPr>
          <a:xfrm>
            <a:off x="2006556" y="274638"/>
            <a:ext cx="5130888" cy="1143000"/>
          </a:xfrm>
        </p:spPr>
        <p:txBody>
          <a:bodyPr>
            <a:normAutofit/>
          </a:bodyPr>
          <a:lstStyle/>
          <a:p>
            <a:pPr algn="l" eaLnBrk="1" hangingPunct="1">
              <a:lnSpc>
                <a:spcPct val="90000"/>
              </a:lnSpc>
            </a:pPr>
            <a:r>
              <a:rPr lang="en-US" altLang="en-US" sz="3600" dirty="0" err="1"/>
              <a:t>Kloxxado</a:t>
            </a:r>
            <a:r>
              <a:rPr lang="en-US" altLang="en-US" sz="3600" dirty="0"/>
              <a:t>: Nasal Spray</a:t>
            </a:r>
          </a:p>
        </p:txBody>
      </p:sp>
      <p:sp>
        <p:nvSpPr>
          <p:cNvPr id="3" name="Content Placeholder 2">
            <a:extLst>
              <a:ext uri="{FF2B5EF4-FFF2-40B4-BE49-F238E27FC236}">
                <a16:creationId xmlns:a16="http://schemas.microsoft.com/office/drawing/2014/main" id="{789C82B9-E01D-1CB8-0C01-460986523E33}"/>
              </a:ext>
            </a:extLst>
          </p:cNvPr>
          <p:cNvSpPr>
            <a:spLocks noGrp="1"/>
          </p:cNvSpPr>
          <p:nvPr>
            <p:ph sz="half" idx="1"/>
          </p:nvPr>
        </p:nvSpPr>
        <p:spPr/>
        <p:txBody>
          <a:bodyPr rtlCol="0">
            <a:normAutofit/>
          </a:bodyPr>
          <a:lstStyle/>
          <a:p>
            <a:pPr indent="-228600" eaLnBrk="1" fontAlgn="auto" hangingPunct="1">
              <a:lnSpc>
                <a:spcPct val="90000"/>
              </a:lnSpc>
              <a:spcAft>
                <a:spcPts val="0"/>
              </a:spcAft>
              <a:defRPr/>
            </a:pPr>
            <a:endParaRPr lang="en-US"/>
          </a:p>
          <a:p>
            <a:pPr marL="114300" indent="0" eaLnBrk="1" fontAlgn="auto" hangingPunct="1">
              <a:lnSpc>
                <a:spcPct val="90000"/>
              </a:lnSpc>
              <a:spcAft>
                <a:spcPts val="0"/>
              </a:spcAft>
              <a:buNone/>
              <a:defRPr/>
            </a:pPr>
            <a:endParaRPr lang="en-US"/>
          </a:p>
        </p:txBody>
      </p:sp>
      <p:pic>
        <p:nvPicPr>
          <p:cNvPr id="1026" name="Picture 2" descr="Kloxxado naloxone nasal spray Inhaler">
            <a:extLst>
              <a:ext uri="{FF2B5EF4-FFF2-40B4-BE49-F238E27FC236}">
                <a16:creationId xmlns:a16="http://schemas.microsoft.com/office/drawing/2014/main" id="{1B837A9F-1B39-A9A4-F65A-D11512620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782" y="1969685"/>
            <a:ext cx="3518435" cy="3565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B6939D-F205-261E-40B3-676EF42B8561}"/>
              </a:ext>
            </a:extLst>
          </p:cNvPr>
          <p:cNvSpPr txBox="1"/>
          <p:nvPr/>
        </p:nvSpPr>
        <p:spPr>
          <a:xfrm>
            <a:off x="2899831" y="5535164"/>
            <a:ext cx="2850076" cy="461665"/>
          </a:xfrm>
          <a:prstGeom prst="rect">
            <a:avLst/>
          </a:prstGeom>
          <a:noFill/>
        </p:spPr>
        <p:txBody>
          <a:bodyPr wrap="square" rtlCol="0">
            <a:spAutoFit/>
          </a:bodyPr>
          <a:lstStyle/>
          <a:p>
            <a:r>
              <a:rPr lang="en-US" altLang="en-US" sz="1200" dirty="0"/>
              <a:t>Used with permission by </a:t>
            </a:r>
            <a:r>
              <a:rPr lang="en-US" altLang="en-US" sz="1200" dirty="0" err="1"/>
              <a:t>Hikma</a:t>
            </a:r>
            <a:r>
              <a:rPr lang="en-US" altLang="en-US" sz="1200" dirty="0"/>
              <a:t> Pharmaceuticals</a:t>
            </a:r>
            <a:endParaRPr lang="en-US" sz="1200" dirty="0"/>
          </a:p>
        </p:txBody>
      </p:sp>
    </p:spTree>
    <p:extLst>
      <p:ext uri="{BB962C8B-B14F-4D97-AF65-F5344CB8AC3E}">
        <p14:creationId xmlns:p14="http://schemas.microsoft.com/office/powerpoint/2010/main" val="290243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5B7B6F-4C5B-EA20-5642-9DF0EB37AF7D}"/>
              </a:ext>
            </a:extLst>
          </p:cNvPr>
          <p:cNvPicPr>
            <a:picLocks noChangeAspect="1"/>
          </p:cNvPicPr>
          <p:nvPr/>
        </p:nvPicPr>
        <p:blipFill>
          <a:blip r:embed="rId3"/>
          <a:stretch>
            <a:fillRect/>
          </a:stretch>
        </p:blipFill>
        <p:spPr>
          <a:xfrm>
            <a:off x="57150" y="1313223"/>
            <a:ext cx="9086850" cy="4077730"/>
          </a:xfrm>
          <a:prstGeom prst="rect">
            <a:avLst/>
          </a:prstGeom>
        </p:spPr>
      </p:pic>
      <p:sp>
        <p:nvSpPr>
          <p:cNvPr id="2" name="Title 5">
            <a:extLst>
              <a:ext uri="{FF2B5EF4-FFF2-40B4-BE49-F238E27FC236}">
                <a16:creationId xmlns:a16="http://schemas.microsoft.com/office/drawing/2014/main" id="{A90810AE-E5DF-535F-7CDE-2D27F718145F}"/>
              </a:ext>
            </a:extLst>
          </p:cNvPr>
          <p:cNvSpPr>
            <a:spLocks noGrp="1"/>
          </p:cNvSpPr>
          <p:nvPr>
            <p:ph type="title"/>
          </p:nvPr>
        </p:nvSpPr>
        <p:spPr>
          <a:xfrm>
            <a:off x="57150" y="74753"/>
            <a:ext cx="9029700" cy="1325563"/>
          </a:xfrm>
        </p:spPr>
        <p:txBody>
          <a:bodyPr rtlCol="0">
            <a:normAutofit/>
          </a:bodyPr>
          <a:lstStyle/>
          <a:p>
            <a:pPr algn="ctr" eaLnBrk="1" fontAlgn="auto" hangingPunct="1">
              <a:spcAft>
                <a:spcPts val="0"/>
              </a:spcAft>
              <a:defRPr/>
            </a:pPr>
            <a:r>
              <a:rPr lang="en-US" sz="3600" dirty="0"/>
              <a:t>How to Administer </a:t>
            </a:r>
            <a:r>
              <a:rPr lang="en-US" sz="3600" dirty="0" err="1"/>
              <a:t>Kloxxado</a:t>
            </a:r>
            <a:endParaRPr lang="en-US" sz="3600" dirty="0"/>
          </a:p>
        </p:txBody>
      </p:sp>
      <p:sp>
        <p:nvSpPr>
          <p:cNvPr id="3" name="TextBox 2">
            <a:extLst>
              <a:ext uri="{FF2B5EF4-FFF2-40B4-BE49-F238E27FC236}">
                <a16:creationId xmlns:a16="http://schemas.microsoft.com/office/drawing/2014/main" id="{C40E8576-37D5-B705-A96F-ED276946B98C}"/>
              </a:ext>
            </a:extLst>
          </p:cNvPr>
          <p:cNvSpPr txBox="1"/>
          <p:nvPr/>
        </p:nvSpPr>
        <p:spPr>
          <a:xfrm>
            <a:off x="57151" y="6498618"/>
            <a:ext cx="9029700" cy="284629"/>
          </a:xfrm>
          <a:prstGeom prst="rect">
            <a:avLst/>
          </a:prstGeom>
          <a:noFill/>
        </p:spPr>
        <p:txBody>
          <a:bodyPr wrap="square" rtlCol="0">
            <a:spAutoFit/>
          </a:bodyPr>
          <a:lstStyle/>
          <a:p>
            <a:pPr algn="ctr"/>
            <a:r>
              <a:rPr lang="en-US" sz="1200" dirty="0"/>
              <a:t>Used with permission by </a:t>
            </a:r>
            <a:r>
              <a:rPr lang="en-US" sz="1200" dirty="0" err="1"/>
              <a:t>Hikma</a:t>
            </a:r>
            <a:r>
              <a:rPr lang="en-US" sz="1200" dirty="0"/>
              <a:t> Pharmaceuticals</a:t>
            </a:r>
          </a:p>
        </p:txBody>
      </p:sp>
    </p:spTree>
    <p:extLst>
      <p:ext uri="{BB962C8B-B14F-4D97-AF65-F5344CB8AC3E}">
        <p14:creationId xmlns:p14="http://schemas.microsoft.com/office/powerpoint/2010/main" val="1430885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
            <a:extLst>
              <a:ext uri="{FF2B5EF4-FFF2-40B4-BE49-F238E27FC236}">
                <a16:creationId xmlns:a16="http://schemas.microsoft.com/office/drawing/2014/main" id="{D18400C1-4C50-4F8B-0D6B-6093E0E3B950}"/>
              </a:ext>
            </a:extLst>
          </p:cNvPr>
          <p:cNvSpPr>
            <a:spLocks noGrp="1" noRot="1" noChangeAspect="1" noMove="1" noResize="1" noEditPoints="1" noAdjustHandles="1" noChangeArrowheads="1" noChangeShapeType="1" noTextEdit="1"/>
          </p:cNvSpPr>
          <p:nvPr/>
        </p:nvSpPr>
        <p:spPr bwMode="white">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Title 2">
            <a:extLst>
              <a:ext uri="{FF2B5EF4-FFF2-40B4-BE49-F238E27FC236}">
                <a16:creationId xmlns:a16="http://schemas.microsoft.com/office/drawing/2014/main" id="{47E86249-9B5A-A926-8F8A-577DE14B4CB8}"/>
              </a:ext>
            </a:extLst>
          </p:cNvPr>
          <p:cNvSpPr>
            <a:spLocks noGrp="1"/>
          </p:cNvSpPr>
          <p:nvPr>
            <p:ph type="title"/>
          </p:nvPr>
        </p:nvSpPr>
        <p:spPr>
          <a:xfrm>
            <a:off x="95003" y="365126"/>
            <a:ext cx="8930244" cy="1325563"/>
          </a:xfrm>
        </p:spPr>
        <p:txBody>
          <a:bodyPr>
            <a:normAutofit/>
          </a:bodyPr>
          <a:lstStyle/>
          <a:p>
            <a:pPr algn="ctr"/>
            <a:r>
              <a:rPr lang="en-US" sz="3600" dirty="0"/>
              <a:t>Know How To Administer Naloxone Injectables</a:t>
            </a:r>
          </a:p>
        </p:txBody>
      </p:sp>
      <p:pic>
        <p:nvPicPr>
          <p:cNvPr id="4" name="Picture 3">
            <a:extLst>
              <a:ext uri="{FF2B5EF4-FFF2-40B4-BE49-F238E27FC236}">
                <a16:creationId xmlns:a16="http://schemas.microsoft.com/office/drawing/2014/main" id="{D6CC2F3D-7FDB-1932-DC2C-E40CB3C5391E}"/>
              </a:ext>
            </a:extLst>
          </p:cNvPr>
          <p:cNvPicPr>
            <a:picLocks noChangeAspect="1"/>
          </p:cNvPicPr>
          <p:nvPr/>
        </p:nvPicPr>
        <p:blipFill>
          <a:blip r:embed="rId4"/>
          <a:stretch>
            <a:fillRect/>
          </a:stretch>
        </p:blipFill>
        <p:spPr>
          <a:xfrm>
            <a:off x="895611" y="1908049"/>
            <a:ext cx="7352778" cy="4087853"/>
          </a:xfrm>
          <a:prstGeom prst="rect">
            <a:avLst/>
          </a:prstGeom>
        </p:spPr>
      </p:pic>
      <p:sp>
        <p:nvSpPr>
          <p:cNvPr id="5" name="TextBox 4">
            <a:extLst>
              <a:ext uri="{FF2B5EF4-FFF2-40B4-BE49-F238E27FC236}">
                <a16:creationId xmlns:a16="http://schemas.microsoft.com/office/drawing/2014/main" id="{5B4996AF-2FE5-7D22-314E-E12A50E69962}"/>
              </a:ext>
            </a:extLst>
          </p:cNvPr>
          <p:cNvSpPr txBox="1"/>
          <p:nvPr/>
        </p:nvSpPr>
        <p:spPr>
          <a:xfrm>
            <a:off x="895611" y="6034536"/>
            <a:ext cx="7352777" cy="276999"/>
          </a:xfrm>
          <a:prstGeom prst="rect">
            <a:avLst/>
          </a:prstGeom>
          <a:noFill/>
        </p:spPr>
        <p:txBody>
          <a:bodyPr wrap="square" rtlCol="0">
            <a:spAutoFit/>
          </a:bodyPr>
          <a:lstStyle/>
          <a:p>
            <a:pPr algn="ctr"/>
            <a:r>
              <a:rPr lang="en-US" altLang="en-US" sz="1200" b="0" dirty="0"/>
              <a:t>CDC, 2023d. Retrieved from </a:t>
            </a:r>
            <a:r>
              <a:rPr lang="en-US" altLang="en-US" sz="1200" b="0" dirty="0">
                <a:hlinkClick r:id="rId5"/>
              </a:rPr>
              <a:t>https://www.cdc.gov/stopoverdose/naloxone/index.html</a:t>
            </a:r>
            <a:endParaRPr lang="en-US" altLang="en-US" sz="1200" b="0" dirty="0"/>
          </a:p>
        </p:txBody>
      </p:sp>
    </p:spTree>
    <p:custDataLst>
      <p:tags r:id="rId1"/>
    </p:custDataLst>
    <p:extLst>
      <p:ext uri="{BB962C8B-B14F-4D97-AF65-F5344CB8AC3E}">
        <p14:creationId xmlns:p14="http://schemas.microsoft.com/office/powerpoint/2010/main" val="4199401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
            <a:extLst>
              <a:ext uri="{FF2B5EF4-FFF2-40B4-BE49-F238E27FC236}">
                <a16:creationId xmlns:a16="http://schemas.microsoft.com/office/drawing/2014/main" id="{D18400C1-4C50-4F8B-0D6B-6093E0E3B950}"/>
              </a:ext>
            </a:extLst>
          </p:cNvPr>
          <p:cNvSpPr>
            <a:spLocks noGrp="1" noRot="1" noChangeAspect="1" noMove="1" noResize="1" noEditPoints="1" noAdjustHandles="1" noChangeArrowheads="1" noChangeShapeType="1" noTextEdit="1"/>
          </p:cNvSpPr>
          <p:nvPr/>
        </p:nvSpPr>
        <p:spPr bwMode="white">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43" name="Title 1">
            <a:extLst>
              <a:ext uri="{FF2B5EF4-FFF2-40B4-BE49-F238E27FC236}">
                <a16:creationId xmlns:a16="http://schemas.microsoft.com/office/drawing/2014/main" id="{EC962EB2-EB79-8381-51FC-F49DC7406F09}"/>
              </a:ext>
            </a:extLst>
          </p:cNvPr>
          <p:cNvSpPr>
            <a:spLocks noGrp="1"/>
          </p:cNvSpPr>
          <p:nvPr>
            <p:ph type="title"/>
          </p:nvPr>
        </p:nvSpPr>
        <p:spPr>
          <a:xfrm>
            <a:off x="1396954" y="182244"/>
            <a:ext cx="6785521" cy="1254642"/>
          </a:xfrm>
        </p:spPr>
        <p:txBody>
          <a:bodyPr>
            <a:normAutofit/>
          </a:bodyPr>
          <a:lstStyle/>
          <a:p>
            <a:pPr algn="ctr" eaLnBrk="1" hangingPunct="1">
              <a:lnSpc>
                <a:spcPct val="90000"/>
              </a:lnSpc>
            </a:pPr>
            <a:r>
              <a:rPr lang="en-US" altLang="en-US" sz="3600" dirty="0"/>
              <a:t>Generic Naloxone: Injection</a:t>
            </a:r>
          </a:p>
        </p:txBody>
      </p:sp>
      <p:pic>
        <p:nvPicPr>
          <p:cNvPr id="35846" name="Picture 3">
            <a:extLst>
              <a:ext uri="{FF2B5EF4-FFF2-40B4-BE49-F238E27FC236}">
                <a16:creationId xmlns:a16="http://schemas.microsoft.com/office/drawing/2014/main" id="{F756A051-969C-6784-557A-BB52CD1792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075" y="1754925"/>
            <a:ext cx="5070245" cy="302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5">
            <a:extLst>
              <a:ext uri="{FF2B5EF4-FFF2-40B4-BE49-F238E27FC236}">
                <a16:creationId xmlns:a16="http://schemas.microsoft.com/office/drawing/2014/main" id="{538A21F9-679F-192A-CFDA-2F96E43C10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9320" y="4567829"/>
            <a:ext cx="32956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70C23FE-18E7-50AD-95F8-4041E1EE7C23}"/>
              </a:ext>
            </a:extLst>
          </p:cNvPr>
          <p:cNvSpPr txBox="1"/>
          <p:nvPr/>
        </p:nvSpPr>
        <p:spPr>
          <a:xfrm>
            <a:off x="129074" y="6414147"/>
            <a:ext cx="9014925" cy="276999"/>
          </a:xfrm>
          <a:prstGeom prst="rect">
            <a:avLst/>
          </a:prstGeom>
          <a:noFill/>
        </p:spPr>
        <p:txBody>
          <a:bodyPr wrap="square" rtlCol="0">
            <a:spAutoFit/>
          </a:bodyPr>
          <a:lstStyle/>
          <a:p>
            <a:pPr algn="ctr"/>
            <a:r>
              <a:rPr lang="en-US" altLang="en-US" sz="1200" dirty="0"/>
              <a:t>Used with permission </a:t>
            </a:r>
            <a:r>
              <a:rPr lang="en-US" altLang="en-US" sz="1200" dirty="0" err="1"/>
              <a:t>Amphastar</a:t>
            </a:r>
            <a:r>
              <a:rPr lang="en-US" altLang="en-US" sz="1200" dirty="0"/>
              <a:t> Pharmaceuticals</a:t>
            </a:r>
            <a:endParaRPr lang="en-US" sz="1200" dirty="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C00E95F5-EC6A-042D-EA25-1AEC7F394EA9}"/>
              </a:ext>
            </a:extLst>
          </p:cNvPr>
          <p:cNvGraphicFramePr>
            <a:graphicFrameLocks noGrp="1" noDrilldown="1" noMove="1" noResize="1"/>
          </p:cNvGraphicFramePr>
          <p:nvPr>
            <p:extLst>
              <p:ext uri="{D42A27DB-BD31-4B8C-83A1-F6EECF244321}">
                <p14:modId xmlns:p14="http://schemas.microsoft.com/office/powerpoint/2010/main" val="2783341399"/>
              </p:ext>
            </p:extLst>
          </p:nvPr>
        </p:nvGraphicFramePr>
        <p:xfrm>
          <a:off x="306473" y="1668637"/>
          <a:ext cx="8531050" cy="414497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5BBE9813-FFE4-9C54-ED83-D7A4CB3482AD}"/>
              </a:ext>
            </a:extLst>
          </p:cNvPr>
          <p:cNvSpPr>
            <a:spLocks noGrp="1"/>
          </p:cNvSpPr>
          <p:nvPr>
            <p:ph type="title"/>
          </p:nvPr>
        </p:nvSpPr>
        <p:spPr>
          <a:xfrm>
            <a:off x="457200" y="14845"/>
            <a:ext cx="8229600" cy="781607"/>
          </a:xfrm>
        </p:spPr>
        <p:txBody>
          <a:bodyPr vert="horz" lIns="91440" tIns="45720" rIns="91440" bIns="45720" rtlCol="0" anchor="b">
            <a:normAutofit/>
          </a:bodyPr>
          <a:lstStyle/>
          <a:p>
            <a:pPr algn="ctr" eaLnBrk="1" hangingPunct="1">
              <a:lnSpc>
                <a:spcPct val="90000"/>
              </a:lnSpc>
            </a:pPr>
            <a:r>
              <a:rPr lang="en-US" sz="3600" kern="1200" dirty="0">
                <a:effectLst/>
                <a:latin typeface="+mj-lt"/>
                <a:ea typeface="+mj-ea"/>
                <a:cs typeface="+mj-cs"/>
              </a:rPr>
              <a:t>The Drug Overdose Crisis</a:t>
            </a:r>
            <a:endParaRPr lang="en-US" sz="3600" kern="1200" dirty="0">
              <a:latin typeface="+mj-lt"/>
              <a:ea typeface="+mj-ea"/>
              <a:cs typeface="+mj-cs"/>
            </a:endParaRPr>
          </a:p>
        </p:txBody>
      </p:sp>
      <p:sp>
        <p:nvSpPr>
          <p:cNvPr id="3" name="Text Placeholder 2">
            <a:extLst>
              <a:ext uri="{FF2B5EF4-FFF2-40B4-BE49-F238E27FC236}">
                <a16:creationId xmlns:a16="http://schemas.microsoft.com/office/drawing/2014/main" id="{ABD98219-CDDF-CC0E-85C7-6C9984B37539}"/>
              </a:ext>
            </a:extLst>
          </p:cNvPr>
          <p:cNvSpPr>
            <a:spLocks noGrp="1" noRot="1" noMove="1" noResize="1" noEditPoints="1" noAdjustHandles="1" noChangeArrowheads="1" noChangeShapeType="1"/>
          </p:cNvSpPr>
          <p:nvPr>
            <p:ph sz="half" idx="1"/>
          </p:nvPr>
        </p:nvSpPr>
        <p:spPr>
          <a:xfrm>
            <a:off x="457200" y="825775"/>
            <a:ext cx="8229600" cy="624252"/>
          </a:xfrm>
        </p:spPr>
        <p:txBody>
          <a:bodyPr vert="horz" lIns="91440" tIns="45720" rIns="91440" bIns="45720" rtlCol="0">
            <a:normAutofit fontScale="25000" lnSpcReduction="20000"/>
          </a:bodyPr>
          <a:lstStyle/>
          <a:p>
            <a:pPr marL="0" indent="0" algn="ctr" eaLnBrk="1" hangingPunct="1">
              <a:lnSpc>
                <a:spcPct val="90000"/>
              </a:lnSpc>
              <a:spcBef>
                <a:spcPts val="1000"/>
              </a:spcBef>
              <a:buNone/>
            </a:pPr>
            <a:r>
              <a:rPr lang="en-US" sz="9600" b="1" kern="1200" dirty="0">
                <a:latin typeface="+mn-lt"/>
                <a:ea typeface="+mn-ea"/>
                <a:cs typeface="+mn-cs"/>
              </a:rPr>
              <a:t>More than 106,000 persons in the U.S. died from drug-involved overdose in 2021</a:t>
            </a:r>
            <a:r>
              <a:rPr lang="en-US" sz="9600" kern="1200" dirty="0">
                <a:latin typeface="+mn-lt"/>
                <a:ea typeface="+mn-ea"/>
                <a:cs typeface="+mn-cs"/>
              </a:rPr>
              <a:t>, including illicit drugs and prescription opioids</a:t>
            </a:r>
            <a:r>
              <a:rPr lang="en-US" sz="9600" dirty="0"/>
              <a:t>.</a:t>
            </a:r>
            <a:endParaRPr lang="en-US" sz="5600" kern="1200" dirty="0">
              <a:latin typeface="+mn-lt"/>
              <a:ea typeface="+mn-ea"/>
              <a:cs typeface="+mn-cs"/>
            </a:endParaRPr>
          </a:p>
        </p:txBody>
      </p:sp>
      <p:sp>
        <p:nvSpPr>
          <p:cNvPr id="6" name="TextBox 5">
            <a:extLst>
              <a:ext uri="{FF2B5EF4-FFF2-40B4-BE49-F238E27FC236}">
                <a16:creationId xmlns:a16="http://schemas.microsoft.com/office/drawing/2014/main" id="{EBFE204D-1AA2-8AA0-B68B-8F14EED839A7}"/>
              </a:ext>
            </a:extLst>
          </p:cNvPr>
          <p:cNvSpPr txBox="1">
            <a:spLocks noGrp="1" noRot="1" noMove="1" noResize="1" noEditPoints="1" noAdjustHandles="1" noChangeArrowheads="1" noChangeShapeType="1"/>
          </p:cNvSpPr>
          <p:nvPr/>
        </p:nvSpPr>
        <p:spPr>
          <a:xfrm>
            <a:off x="156166" y="5954098"/>
            <a:ext cx="8831665" cy="461665"/>
          </a:xfrm>
          <a:prstGeom prst="rect">
            <a:avLst/>
          </a:prstGeom>
          <a:noFill/>
        </p:spPr>
        <p:txBody>
          <a:bodyPr wrap="square" rtlCol="0">
            <a:spAutoFit/>
          </a:bodyPr>
          <a:lstStyle/>
          <a:p>
            <a:r>
              <a:rPr lang="en-US" sz="1200" dirty="0">
                <a:solidFill>
                  <a:schemeClr val="tx1">
                    <a:lumMod val="50000"/>
                    <a:lumOff val="50000"/>
                  </a:schemeClr>
                </a:solidFill>
              </a:rPr>
              <a:t>*Includes deaths with underlying causes of unintentional drug poisoning (X40–X44), suicide drug poisoning (X60–X64), homicide drug poisoning (X85), or drug poisoning of undetermined intent (Y10–Y14), as coded in the International Classification of Diseases, 10th Revision. </a:t>
            </a:r>
          </a:p>
        </p:txBody>
      </p:sp>
      <p:sp>
        <p:nvSpPr>
          <p:cNvPr id="8" name="Title 1">
            <a:extLst>
              <a:ext uri="{FF2B5EF4-FFF2-40B4-BE49-F238E27FC236}">
                <a16:creationId xmlns:a16="http://schemas.microsoft.com/office/drawing/2014/main" id="{53ECC04E-9A2B-BBE8-333C-11EF33CC23C2}"/>
              </a:ext>
            </a:extLst>
          </p:cNvPr>
          <p:cNvSpPr txBox="1">
            <a:spLocks noGrp="1" noRot="1" noMove="1" noResize="1" noEditPoints="1" noAdjustHandles="1" noChangeArrowheads="1" noChangeShapeType="1"/>
          </p:cNvSpPr>
          <p:nvPr/>
        </p:nvSpPr>
        <p:spPr bwMode="auto">
          <a:xfrm>
            <a:off x="1790700" y="1656315"/>
            <a:ext cx="5562599" cy="62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sz="1800" b="1" dirty="0"/>
              <a:t>National Drug-Involved Overdose Deaths*, Number Among All Ages, by Gender, 1999-2021</a:t>
            </a:r>
          </a:p>
        </p:txBody>
      </p:sp>
      <p:sp>
        <p:nvSpPr>
          <p:cNvPr id="7" name="TextBox 6">
            <a:extLst>
              <a:ext uri="{FF2B5EF4-FFF2-40B4-BE49-F238E27FC236}">
                <a16:creationId xmlns:a16="http://schemas.microsoft.com/office/drawing/2014/main" id="{CACBF01A-3374-2657-FDBC-464D7FA349FF}"/>
              </a:ext>
            </a:extLst>
          </p:cNvPr>
          <p:cNvSpPr txBox="1">
            <a:spLocks noGrp="1" noRot="1" noMove="1" noResize="1" noEditPoints="1" noAdjustHandles="1" noChangeArrowheads="1" noChangeShapeType="1"/>
          </p:cNvSpPr>
          <p:nvPr/>
        </p:nvSpPr>
        <p:spPr>
          <a:xfrm>
            <a:off x="581891" y="1444962"/>
            <a:ext cx="8104909" cy="276999"/>
          </a:xfrm>
          <a:prstGeom prst="rect">
            <a:avLst/>
          </a:prstGeom>
          <a:noFill/>
        </p:spPr>
        <p:txBody>
          <a:bodyPr wrap="square" rtlCol="0">
            <a:spAutoFit/>
          </a:bodyPr>
          <a:lstStyle/>
          <a:p>
            <a:pPr algn="ctr"/>
            <a:r>
              <a:rPr lang="en-US" sz="1200" dirty="0"/>
              <a:t>Figure1: Statistics by NIDA, 2022 retrieved from https://nida.nih.gov/research-topics/trends-statistics/overdose-death-rates</a:t>
            </a:r>
          </a:p>
        </p:txBody>
      </p:sp>
      <p:sp>
        <p:nvSpPr>
          <p:cNvPr id="4" name="TextBox 3">
            <a:extLst>
              <a:ext uri="{FF2B5EF4-FFF2-40B4-BE49-F238E27FC236}">
                <a16:creationId xmlns:a16="http://schemas.microsoft.com/office/drawing/2014/main" id="{2AAEF8F7-0F11-3051-73B3-6C9B1497C7AE}"/>
              </a:ext>
            </a:extLst>
          </p:cNvPr>
          <p:cNvSpPr txBox="1"/>
          <p:nvPr/>
        </p:nvSpPr>
        <p:spPr>
          <a:xfrm>
            <a:off x="581891" y="6371581"/>
            <a:ext cx="7574831" cy="307777"/>
          </a:xfrm>
          <a:prstGeom prst="rect">
            <a:avLst/>
          </a:prstGeom>
          <a:noFill/>
        </p:spPr>
        <p:txBody>
          <a:bodyPr wrap="none" rtlCol="0">
            <a:spAutoFit/>
          </a:bodyPr>
          <a:lstStyle/>
          <a:p>
            <a:r>
              <a:rPr lang="en-US" sz="1400" dirty="0"/>
              <a:t>(Centers for Disease Control and Prevention [CDC], National Center for Health Statistics [NCHS] 2023)</a:t>
            </a:r>
            <a:endParaRPr lang="en-US" dirty="0"/>
          </a:p>
        </p:txBody>
      </p:sp>
    </p:spTree>
    <p:custDataLst>
      <p:tags r:id="rId1"/>
    </p:custDataLst>
    <p:extLst>
      <p:ext uri="{BB962C8B-B14F-4D97-AF65-F5344CB8AC3E}">
        <p14:creationId xmlns:p14="http://schemas.microsoft.com/office/powerpoint/2010/main" val="1017955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3A0C-67A6-9215-54F8-832B503FC759}"/>
              </a:ext>
            </a:extLst>
          </p:cNvPr>
          <p:cNvSpPr>
            <a:spLocks noGrp="1"/>
          </p:cNvSpPr>
          <p:nvPr>
            <p:ph type="title"/>
          </p:nvPr>
        </p:nvSpPr>
        <p:spPr>
          <a:xfrm>
            <a:off x="0" y="134389"/>
            <a:ext cx="9144000" cy="839831"/>
          </a:xfrm>
        </p:spPr>
        <p:txBody>
          <a:bodyPr>
            <a:noAutofit/>
          </a:bodyPr>
          <a:lstStyle/>
          <a:p>
            <a:pPr algn="ctr"/>
            <a:r>
              <a:rPr lang="en-US" sz="3600" dirty="0"/>
              <a:t>How to Administer Generic Naloxone (Injection)</a:t>
            </a:r>
          </a:p>
        </p:txBody>
      </p:sp>
      <p:pic>
        <p:nvPicPr>
          <p:cNvPr id="6" name="Picture 5">
            <a:extLst>
              <a:ext uri="{FF2B5EF4-FFF2-40B4-BE49-F238E27FC236}">
                <a16:creationId xmlns:a16="http://schemas.microsoft.com/office/drawing/2014/main" id="{E0D45DBC-C4F4-823B-AC52-477F9D4019A8}"/>
              </a:ext>
            </a:extLst>
          </p:cNvPr>
          <p:cNvPicPr>
            <a:picLocks noGrp="1" noRot="1" noChangeAspect="1" noMove="1" noResize="1" noEditPoints="1" noAdjustHandles="1" noChangeArrowheads="1" noChangeShapeType="1" noCrop="1"/>
          </p:cNvPicPr>
          <p:nvPr/>
        </p:nvPicPr>
        <p:blipFill>
          <a:blip r:embed="rId3"/>
          <a:stretch>
            <a:fillRect/>
          </a:stretch>
        </p:blipFill>
        <p:spPr>
          <a:xfrm>
            <a:off x="538618" y="974220"/>
            <a:ext cx="7886699" cy="5522081"/>
          </a:xfrm>
          <a:prstGeom prst="rect">
            <a:avLst/>
          </a:prstGeom>
        </p:spPr>
      </p:pic>
    </p:spTree>
    <p:extLst>
      <p:ext uri="{BB962C8B-B14F-4D97-AF65-F5344CB8AC3E}">
        <p14:creationId xmlns:p14="http://schemas.microsoft.com/office/powerpoint/2010/main" val="2219963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3A0C-67A6-9215-54F8-832B503FC759}"/>
              </a:ext>
            </a:extLst>
          </p:cNvPr>
          <p:cNvSpPr>
            <a:spLocks noGrp="1"/>
          </p:cNvSpPr>
          <p:nvPr>
            <p:ph type="title"/>
          </p:nvPr>
        </p:nvSpPr>
        <p:spPr>
          <a:xfrm>
            <a:off x="0" y="134389"/>
            <a:ext cx="9144000" cy="839831"/>
          </a:xfrm>
        </p:spPr>
        <p:txBody>
          <a:bodyPr>
            <a:noAutofit/>
          </a:bodyPr>
          <a:lstStyle/>
          <a:p>
            <a:pPr algn="ctr"/>
            <a:r>
              <a:rPr lang="en-US" sz="3600" dirty="0"/>
              <a:t>How to Administer Generic Naloxone (Injection)</a:t>
            </a:r>
          </a:p>
        </p:txBody>
      </p:sp>
      <p:pic>
        <p:nvPicPr>
          <p:cNvPr id="8" name="Picture 7">
            <a:extLst>
              <a:ext uri="{FF2B5EF4-FFF2-40B4-BE49-F238E27FC236}">
                <a16:creationId xmlns:a16="http://schemas.microsoft.com/office/drawing/2014/main" id="{CBC6C410-26A8-086B-57F4-2FBAD1595102}"/>
              </a:ext>
            </a:extLst>
          </p:cNvPr>
          <p:cNvPicPr>
            <a:picLocks noGrp="1" noRot="1" noChangeAspect="1" noMove="1" noResize="1" noEditPoints="1" noAdjustHandles="1" noChangeArrowheads="1" noChangeShapeType="1" noCrop="1"/>
          </p:cNvPicPr>
          <p:nvPr/>
        </p:nvPicPr>
        <p:blipFill>
          <a:blip r:embed="rId3"/>
          <a:stretch>
            <a:fillRect/>
          </a:stretch>
        </p:blipFill>
        <p:spPr>
          <a:xfrm>
            <a:off x="1" y="1031824"/>
            <a:ext cx="9144000" cy="4873381"/>
          </a:xfrm>
          <a:prstGeom prst="rect">
            <a:avLst/>
          </a:prstGeom>
        </p:spPr>
      </p:pic>
    </p:spTree>
    <p:extLst>
      <p:ext uri="{BB962C8B-B14F-4D97-AF65-F5344CB8AC3E}">
        <p14:creationId xmlns:p14="http://schemas.microsoft.com/office/powerpoint/2010/main" val="2480709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itle 1">
            <a:extLst>
              <a:ext uri="{FF2B5EF4-FFF2-40B4-BE49-F238E27FC236}">
                <a16:creationId xmlns:a16="http://schemas.microsoft.com/office/drawing/2014/main" id="{D0D24553-1E5F-6C23-93DB-0A77A21D8005}"/>
              </a:ext>
            </a:extLst>
          </p:cNvPr>
          <p:cNvSpPr>
            <a:spLocks noGrp="1"/>
          </p:cNvSpPr>
          <p:nvPr>
            <p:ph type="title"/>
          </p:nvPr>
        </p:nvSpPr>
        <p:spPr>
          <a:xfrm>
            <a:off x="2073349" y="274638"/>
            <a:ext cx="4997303" cy="1143000"/>
          </a:xfrm>
        </p:spPr>
        <p:txBody>
          <a:bodyPr>
            <a:normAutofit/>
          </a:bodyPr>
          <a:lstStyle/>
          <a:p>
            <a:pPr algn="ctr" eaLnBrk="1" hangingPunct="1">
              <a:lnSpc>
                <a:spcPct val="90000"/>
              </a:lnSpc>
            </a:pPr>
            <a:r>
              <a:rPr lang="en-US" altLang="en-US" sz="3600" b="1" dirty="0"/>
              <a:t>ZIMHI: Auto Injection</a:t>
            </a:r>
            <a:endParaRPr lang="en-US" sz="3600" dirty="0"/>
          </a:p>
        </p:txBody>
      </p:sp>
      <p:pic>
        <p:nvPicPr>
          <p:cNvPr id="5" name="Picture 4">
            <a:extLst>
              <a:ext uri="{FF2B5EF4-FFF2-40B4-BE49-F238E27FC236}">
                <a16:creationId xmlns:a16="http://schemas.microsoft.com/office/drawing/2014/main" id="{1A9595F7-6B6D-0CBF-39BF-B06FD6B0280B}"/>
              </a:ext>
            </a:extLst>
          </p:cNvPr>
          <p:cNvPicPr>
            <a:picLocks noChangeAspect="1"/>
          </p:cNvPicPr>
          <p:nvPr/>
        </p:nvPicPr>
        <p:blipFill>
          <a:blip r:embed="rId3"/>
          <a:stretch>
            <a:fillRect/>
          </a:stretch>
        </p:blipFill>
        <p:spPr>
          <a:xfrm>
            <a:off x="1567005" y="1600911"/>
            <a:ext cx="6023651" cy="4461309"/>
          </a:xfrm>
          <a:prstGeom prst="rect">
            <a:avLst/>
          </a:prstGeom>
        </p:spPr>
      </p:pic>
      <p:sp>
        <p:nvSpPr>
          <p:cNvPr id="2" name="TextBox 1">
            <a:extLst>
              <a:ext uri="{FF2B5EF4-FFF2-40B4-BE49-F238E27FC236}">
                <a16:creationId xmlns:a16="http://schemas.microsoft.com/office/drawing/2014/main" id="{AAB3C61C-CF3A-63E7-D835-C357D105C230}"/>
              </a:ext>
            </a:extLst>
          </p:cNvPr>
          <p:cNvSpPr txBox="1">
            <a:spLocks noGrp="1" noRot="1" noMove="1" noResize="1" noEditPoints="1" noAdjustHandles="1" noChangeArrowheads="1" noChangeShapeType="1"/>
          </p:cNvSpPr>
          <p:nvPr/>
        </p:nvSpPr>
        <p:spPr>
          <a:xfrm>
            <a:off x="1151906" y="6062220"/>
            <a:ext cx="6958941" cy="276999"/>
          </a:xfrm>
          <a:prstGeom prst="rect">
            <a:avLst/>
          </a:prstGeom>
          <a:noFill/>
        </p:spPr>
        <p:txBody>
          <a:bodyPr wrap="square" rtlCol="0">
            <a:spAutoFit/>
          </a:bodyPr>
          <a:lstStyle/>
          <a:p>
            <a:pPr algn="ctr"/>
            <a:r>
              <a:rPr lang="en-US" altLang="en-US" sz="1200" dirty="0"/>
              <a:t>Used with permission by </a:t>
            </a:r>
            <a:r>
              <a:rPr lang="en-US" altLang="en-US" sz="1200" dirty="0" err="1"/>
              <a:t>Adamis</a:t>
            </a:r>
            <a:r>
              <a:rPr lang="en-US" altLang="en-US" sz="1200" dirty="0"/>
              <a:t> Pharmaceuticals</a:t>
            </a:r>
            <a:endParaRPr lang="en-US" sz="1200" dirty="0"/>
          </a:p>
        </p:txBody>
      </p:sp>
    </p:spTree>
    <p:extLst>
      <p:ext uri="{BB962C8B-B14F-4D97-AF65-F5344CB8AC3E}">
        <p14:creationId xmlns:p14="http://schemas.microsoft.com/office/powerpoint/2010/main" val="1832983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601C-FD36-3084-4274-201D28CDD372}"/>
              </a:ext>
            </a:extLst>
          </p:cNvPr>
          <p:cNvSpPr>
            <a:spLocks noGrp="1" noRot="1" noMove="1" noResize="1" noEditPoints="1" noAdjustHandles="1" noChangeArrowheads="1" noChangeShapeType="1"/>
          </p:cNvSpPr>
          <p:nvPr>
            <p:ph type="title"/>
          </p:nvPr>
        </p:nvSpPr>
        <p:spPr>
          <a:xfrm>
            <a:off x="628650" y="84666"/>
            <a:ext cx="7886700" cy="1325563"/>
          </a:xfrm>
        </p:spPr>
        <p:txBody>
          <a:bodyPr>
            <a:normAutofit/>
          </a:bodyPr>
          <a:lstStyle/>
          <a:p>
            <a:pPr algn="ctr"/>
            <a:r>
              <a:rPr lang="en-US" sz="3600" dirty="0"/>
              <a:t>How to administer ZIMHI</a:t>
            </a:r>
            <a:br>
              <a:rPr lang="en-US" sz="3600" dirty="0"/>
            </a:br>
            <a:r>
              <a:rPr lang="en-US" sz="3600" dirty="0"/>
              <a:t>(injectable naloxone)</a:t>
            </a:r>
          </a:p>
        </p:txBody>
      </p:sp>
      <p:pic>
        <p:nvPicPr>
          <p:cNvPr id="5" name="Content Placeholder 4" descr="A picture containing timeline&#10;&#10;Description automatically generated">
            <a:extLst>
              <a:ext uri="{FF2B5EF4-FFF2-40B4-BE49-F238E27FC236}">
                <a16:creationId xmlns:a16="http://schemas.microsoft.com/office/drawing/2014/main" id="{5D77FB47-0EA4-031A-7CED-A6E50B36C3B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1521267"/>
            <a:ext cx="9144000" cy="4589285"/>
          </a:xfrm>
        </p:spPr>
      </p:pic>
      <p:sp>
        <p:nvSpPr>
          <p:cNvPr id="3" name="TextBox 2">
            <a:extLst>
              <a:ext uri="{FF2B5EF4-FFF2-40B4-BE49-F238E27FC236}">
                <a16:creationId xmlns:a16="http://schemas.microsoft.com/office/drawing/2014/main" id="{B5105D36-255B-2721-358E-A4E069879AD6}"/>
              </a:ext>
            </a:extLst>
          </p:cNvPr>
          <p:cNvSpPr txBox="1">
            <a:spLocks noGrp="1" noRot="1" noMove="1" noResize="1" noEditPoints="1" noAdjustHandles="1" noChangeArrowheads="1" noChangeShapeType="1"/>
          </p:cNvSpPr>
          <p:nvPr/>
        </p:nvSpPr>
        <p:spPr>
          <a:xfrm>
            <a:off x="132347" y="6388768"/>
            <a:ext cx="8795085" cy="276999"/>
          </a:xfrm>
          <a:prstGeom prst="rect">
            <a:avLst/>
          </a:prstGeom>
          <a:noFill/>
        </p:spPr>
        <p:txBody>
          <a:bodyPr wrap="square" rtlCol="0">
            <a:spAutoFit/>
          </a:bodyPr>
          <a:lstStyle/>
          <a:p>
            <a:r>
              <a:rPr lang="en-US" altLang="en-US" sz="1200" dirty="0"/>
              <a:t>Used with permission by </a:t>
            </a:r>
            <a:r>
              <a:rPr lang="en-US" altLang="en-US" sz="1200" dirty="0" err="1"/>
              <a:t>Adamis</a:t>
            </a:r>
            <a:r>
              <a:rPr lang="en-US" altLang="en-US" sz="1200" dirty="0"/>
              <a:t> Pharmaceuticals </a:t>
            </a:r>
            <a:endParaRPr lang="en-US" sz="1200" dirty="0"/>
          </a:p>
        </p:txBody>
      </p:sp>
    </p:spTree>
    <p:custDataLst>
      <p:tags r:id="rId1"/>
    </p:custDataLst>
    <p:extLst>
      <p:ext uri="{BB962C8B-B14F-4D97-AF65-F5344CB8AC3E}">
        <p14:creationId xmlns:p14="http://schemas.microsoft.com/office/powerpoint/2010/main" val="3479563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3739" y="0"/>
            <a:ext cx="636026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7FC56D-1DCE-490F-4E64-DF40E2DAA95A}"/>
              </a:ext>
            </a:extLst>
          </p:cNvPr>
          <p:cNvSpPr>
            <a:spLocks noGrp="1" noRot="1" noMove="1" noResize="1" noEditPoints="1" noAdjustHandles="1" noChangeArrowheads="1" noChangeShapeType="1"/>
          </p:cNvSpPr>
          <p:nvPr>
            <p:ph type="title"/>
          </p:nvPr>
        </p:nvSpPr>
        <p:spPr>
          <a:xfrm>
            <a:off x="5886450" y="1122363"/>
            <a:ext cx="3017520" cy="3204134"/>
          </a:xfrm>
        </p:spPr>
        <p:txBody>
          <a:bodyPr vert="horz" lIns="91440" tIns="45720" rIns="91440" bIns="45720" rtlCol="0" anchor="b">
            <a:normAutofit/>
          </a:bodyPr>
          <a:lstStyle/>
          <a:p>
            <a:br>
              <a:rPr lang="en-US" sz="2400" b="1" cap="all" dirty="0"/>
            </a:br>
            <a:r>
              <a:rPr lang="en-US" sz="2400" b="1" cap="all" dirty="0"/>
              <a:t>How to Respond to an Overdose: </a:t>
            </a:r>
            <a:br>
              <a:rPr lang="en-US" sz="2400" b="1" cap="all" dirty="0"/>
            </a:br>
            <a:r>
              <a:rPr lang="en-US" sz="2400" cap="all" dirty="0">
                <a:solidFill>
                  <a:schemeClr val="accent2"/>
                </a:solidFill>
              </a:rPr>
              <a:t>R</a:t>
            </a:r>
            <a:r>
              <a:rPr lang="en-US" sz="2400" cap="all" dirty="0"/>
              <a:t>ecognize</a:t>
            </a:r>
            <a:br>
              <a:rPr lang="en-US" sz="2400" b="1" cap="all" dirty="0"/>
            </a:br>
            <a:r>
              <a:rPr lang="en-US" sz="2400" cap="all" dirty="0">
                <a:solidFill>
                  <a:schemeClr val="accent2"/>
                </a:solidFill>
              </a:rPr>
              <a:t>R</a:t>
            </a:r>
            <a:r>
              <a:rPr lang="en-US" sz="2400" cap="all" dirty="0"/>
              <a:t>espond</a:t>
            </a:r>
            <a:br>
              <a:rPr lang="en-US" sz="2400" cap="all" dirty="0"/>
            </a:br>
            <a:r>
              <a:rPr lang="en-US" sz="2400" cap="all" dirty="0">
                <a:solidFill>
                  <a:schemeClr val="accent2"/>
                </a:solidFill>
              </a:rPr>
              <a:t>Reverse</a:t>
            </a:r>
            <a:br>
              <a:rPr lang="en-US" sz="2400" cap="all" dirty="0"/>
            </a:br>
            <a:r>
              <a:rPr lang="en-US" sz="2400" b="1" cap="all" dirty="0">
                <a:solidFill>
                  <a:schemeClr val="accent2"/>
                </a:solidFill>
              </a:rPr>
              <a:t>Respirations</a:t>
            </a:r>
            <a:br>
              <a:rPr lang="en-US" sz="2400" cap="all" dirty="0"/>
            </a:br>
            <a:r>
              <a:rPr lang="en-US" sz="2400" cap="all" dirty="0">
                <a:solidFill>
                  <a:schemeClr val="accent2"/>
                </a:solidFill>
              </a:rPr>
              <a:t>R</a:t>
            </a:r>
            <a:r>
              <a:rPr lang="en-US" sz="2400" cap="all" dirty="0"/>
              <a:t>efer</a:t>
            </a:r>
            <a:br>
              <a:rPr lang="en-US" sz="2400" b="1" cap="all" dirty="0"/>
            </a:br>
            <a:endParaRPr lang="en-US" sz="2400" dirty="0"/>
          </a:p>
        </p:txBody>
      </p:sp>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8736"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B3BF65D-815F-19F3-613B-3C35598E38CE}"/>
              </a:ext>
            </a:extLst>
          </p:cNvPr>
          <p:cNvSpPr txBox="1">
            <a:spLocks noGrp="1" noRot="1" noMove="1" noResize="1" noEditPoints="1" noAdjustHandles="1" noChangeArrowheads="1" noChangeShapeType="1"/>
          </p:cNvSpPr>
          <p:nvPr/>
        </p:nvSpPr>
        <p:spPr>
          <a:xfrm>
            <a:off x="-1" y="6396325"/>
            <a:ext cx="5332021" cy="461665"/>
          </a:xfrm>
          <a:prstGeom prst="rect">
            <a:avLst/>
          </a:prstGeom>
          <a:noFill/>
        </p:spPr>
        <p:txBody>
          <a:bodyPr wrap="square" rtlCol="0">
            <a:spAutoFit/>
          </a:bodyPr>
          <a:lstStyle/>
          <a:p>
            <a:r>
              <a:rPr lang="en-US" sz="1200" dirty="0">
                <a:solidFill>
                  <a:schemeClr val="bg1"/>
                </a:solidFill>
              </a:rPr>
              <a:t>Figure 32: Picture of a life saver ring in water retrieved fromhttps://blog.disabilitycanhappen.org/how-to-build-an-emergency-fund/</a:t>
            </a:r>
          </a:p>
        </p:txBody>
      </p:sp>
      <p:pic>
        <p:nvPicPr>
          <p:cNvPr id="3" name="Picture 2">
            <a:extLst>
              <a:ext uri="{FF2B5EF4-FFF2-40B4-BE49-F238E27FC236}">
                <a16:creationId xmlns:a16="http://schemas.microsoft.com/office/drawing/2014/main" id="{00E137B3-ABA9-9FFF-36F9-237C78F55E33}"/>
              </a:ext>
            </a:extLst>
          </p:cNvPr>
          <p:cNvPicPr>
            <a:picLocks noChangeAspect="1"/>
          </p:cNvPicPr>
          <p:nvPr/>
        </p:nvPicPr>
        <p:blipFill>
          <a:blip r:embed="rId4"/>
          <a:stretch>
            <a:fillRect/>
          </a:stretch>
        </p:blipFill>
        <p:spPr>
          <a:xfrm>
            <a:off x="61215" y="1565718"/>
            <a:ext cx="4462659" cy="2981202"/>
          </a:xfrm>
          <a:prstGeom prst="rect">
            <a:avLst/>
          </a:prstGeom>
        </p:spPr>
      </p:pic>
    </p:spTree>
    <p:custDataLst>
      <p:tags r:id="rId1"/>
    </p:custDataLst>
    <p:extLst>
      <p:ext uri="{BB962C8B-B14F-4D97-AF65-F5344CB8AC3E}">
        <p14:creationId xmlns:p14="http://schemas.microsoft.com/office/powerpoint/2010/main" val="46123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6F09FE-3800-E904-C1AC-C89DB7E98290}"/>
              </a:ext>
            </a:extLst>
          </p:cNvPr>
          <p:cNvSpPr>
            <a:spLocks noGrp="1" noRot="1" noMove="1" noResize="1" noEditPoints="1" noAdjustHandles="1" noChangeArrowheads="1" noChangeShapeType="1"/>
          </p:cNvSpPr>
          <p:nvPr>
            <p:ph type="title"/>
          </p:nvPr>
        </p:nvSpPr>
        <p:spPr>
          <a:xfrm>
            <a:off x="30124" y="2455103"/>
            <a:ext cx="3019250" cy="1177879"/>
          </a:xfrm>
        </p:spPr>
        <p:txBody>
          <a:bodyPr anchor="b">
            <a:normAutofit/>
          </a:bodyPr>
          <a:lstStyle/>
          <a:p>
            <a:r>
              <a:rPr lang="en-US" sz="3500" dirty="0">
                <a:solidFill>
                  <a:srgbClr val="FFFFFF"/>
                </a:solidFill>
                <a:cs typeface="Calibri Light"/>
              </a:rPr>
              <a:t>Perform Rescue Breathing</a:t>
            </a:r>
          </a:p>
        </p:txBody>
      </p:sp>
      <p:sp>
        <p:nvSpPr>
          <p:cNvPr id="3" name="Content Placeholder 2">
            <a:extLst>
              <a:ext uri="{FF2B5EF4-FFF2-40B4-BE49-F238E27FC236}">
                <a16:creationId xmlns:a16="http://schemas.microsoft.com/office/drawing/2014/main" id="{11D942E4-91E5-449E-4608-F663A70D3F96}"/>
              </a:ext>
            </a:extLst>
          </p:cNvPr>
          <p:cNvSpPr>
            <a:spLocks noGrp="1" noRot="1" noMove="1" noResize="1" noEditPoints="1" noAdjustHandles="1" noChangeArrowheads="1" noChangeShapeType="1"/>
          </p:cNvSpPr>
          <p:nvPr>
            <p:ph idx="1"/>
          </p:nvPr>
        </p:nvSpPr>
        <p:spPr>
          <a:xfrm>
            <a:off x="3028370" y="237020"/>
            <a:ext cx="6034891" cy="6341910"/>
          </a:xfrm>
        </p:spPr>
        <p:txBody>
          <a:bodyPr vert="horz" lIns="91440" tIns="45720" rIns="91440" bIns="45720" rtlCol="0" anchor="ctr">
            <a:noAutofit/>
          </a:bodyPr>
          <a:lstStyle/>
          <a:p>
            <a:pPr marL="0" indent="0" algn="ctr">
              <a:spcBef>
                <a:spcPts val="0"/>
              </a:spcBef>
              <a:spcAft>
                <a:spcPts val="600"/>
              </a:spcAft>
              <a:buNone/>
            </a:pPr>
            <a:r>
              <a:rPr lang="en-US" sz="1800" b="1" dirty="0">
                <a:cs typeface="Calibri"/>
              </a:rPr>
              <a:t>How to Perform Rescue Breathing (if needed)</a:t>
            </a:r>
          </a:p>
          <a:p>
            <a:pPr lvl="1">
              <a:spcBef>
                <a:spcPts val="0"/>
              </a:spcBef>
              <a:spcAft>
                <a:spcPts val="600"/>
              </a:spcAft>
            </a:pPr>
            <a:r>
              <a:rPr lang="en-US" sz="1600" b="0" i="0" dirty="0">
                <a:solidFill>
                  <a:srgbClr val="000000"/>
                </a:solidFill>
                <a:effectLst/>
                <a:latin typeface="WordVisi_MSFontService"/>
              </a:rPr>
              <a:t>Place the person on their back. </a:t>
            </a:r>
          </a:p>
          <a:p>
            <a:pPr lvl="1">
              <a:spcBef>
                <a:spcPts val="0"/>
              </a:spcBef>
              <a:spcAft>
                <a:spcPts val="600"/>
              </a:spcAft>
            </a:pPr>
            <a:r>
              <a:rPr lang="en-US" sz="1600" b="0" i="0" dirty="0">
                <a:solidFill>
                  <a:srgbClr val="000000"/>
                </a:solidFill>
                <a:effectLst/>
                <a:latin typeface="WordVisi_MSFontService"/>
              </a:rPr>
              <a:t>Tilt their chin up to open the airway. </a:t>
            </a:r>
          </a:p>
          <a:p>
            <a:pPr lvl="1">
              <a:spcBef>
                <a:spcPts val="0"/>
              </a:spcBef>
              <a:spcAft>
                <a:spcPts val="600"/>
              </a:spcAft>
            </a:pPr>
            <a:r>
              <a:rPr lang="en-US" sz="1600" b="0" i="0" dirty="0">
                <a:solidFill>
                  <a:srgbClr val="000000"/>
                </a:solidFill>
                <a:effectLst/>
                <a:latin typeface="WordVisi_MSFontService"/>
              </a:rPr>
              <a:t>Check to see if there is anything in their mouth blocking their airway, such as gum, a toothpick, undissolved pills, syringe cap, cheeked Fentanyl patch. </a:t>
            </a:r>
          </a:p>
          <a:p>
            <a:pPr lvl="2">
              <a:spcBef>
                <a:spcPts val="0"/>
              </a:spcBef>
              <a:spcAft>
                <a:spcPts val="600"/>
              </a:spcAft>
            </a:pPr>
            <a:r>
              <a:rPr lang="en-US" sz="1600" b="0" i="0" dirty="0">
                <a:solidFill>
                  <a:srgbClr val="000000"/>
                </a:solidFill>
                <a:effectLst/>
                <a:latin typeface="WordVisi_MSFontService"/>
              </a:rPr>
              <a:t>If present, remove it. </a:t>
            </a:r>
          </a:p>
          <a:p>
            <a:pPr lvl="1">
              <a:spcBef>
                <a:spcPts val="0"/>
              </a:spcBef>
              <a:spcAft>
                <a:spcPts val="600"/>
              </a:spcAft>
            </a:pPr>
            <a:r>
              <a:rPr lang="en-US" sz="1600" b="0" i="0" dirty="0">
                <a:solidFill>
                  <a:srgbClr val="000000"/>
                </a:solidFill>
                <a:effectLst/>
                <a:latin typeface="WordVisi_MSFontService"/>
              </a:rPr>
              <a:t>Tilt their chin up to open the airway. </a:t>
            </a:r>
          </a:p>
          <a:p>
            <a:pPr lvl="1">
              <a:spcBef>
                <a:spcPts val="0"/>
              </a:spcBef>
              <a:spcAft>
                <a:spcPts val="600"/>
              </a:spcAft>
            </a:pPr>
            <a:r>
              <a:rPr lang="en-US" sz="1600" u="sng" dirty="0">
                <a:solidFill>
                  <a:srgbClr val="000000"/>
                </a:solidFill>
                <a:effectLst/>
                <a:latin typeface="WordVisi_MSFontService"/>
              </a:rPr>
              <a:t>If using a mask, </a:t>
            </a:r>
            <a:r>
              <a:rPr lang="en-US" sz="1600" b="0" i="0" dirty="0">
                <a:solidFill>
                  <a:srgbClr val="000000"/>
                </a:solidFill>
                <a:effectLst/>
                <a:latin typeface="WordVisi_MSFontService"/>
              </a:rPr>
              <a:t>place and hold mask over mouth and nose. </a:t>
            </a:r>
          </a:p>
          <a:p>
            <a:pPr lvl="1">
              <a:spcBef>
                <a:spcPts val="0"/>
              </a:spcBef>
              <a:spcAft>
                <a:spcPts val="600"/>
              </a:spcAft>
            </a:pPr>
            <a:r>
              <a:rPr lang="en-US" sz="1600" b="0" i="0" u="sng" dirty="0">
                <a:solidFill>
                  <a:srgbClr val="000000"/>
                </a:solidFill>
                <a:effectLst/>
                <a:latin typeface="WordVisi_MSFontService"/>
              </a:rPr>
              <a:t>If not using mask</a:t>
            </a:r>
            <a:r>
              <a:rPr lang="en-US" sz="1600" b="0" i="0" dirty="0">
                <a:solidFill>
                  <a:srgbClr val="000000"/>
                </a:solidFill>
                <a:effectLst/>
                <a:latin typeface="WordVisi_MSFontService"/>
              </a:rPr>
              <a:t>, pinch their nose with one hand and place your mouth over their mouth to make a seal. </a:t>
            </a:r>
          </a:p>
          <a:p>
            <a:pPr lvl="1">
              <a:spcBef>
                <a:spcPts val="0"/>
              </a:spcBef>
              <a:spcAft>
                <a:spcPts val="600"/>
              </a:spcAft>
            </a:pPr>
            <a:r>
              <a:rPr lang="en-US" sz="1600" b="0" i="0" dirty="0">
                <a:solidFill>
                  <a:srgbClr val="000000"/>
                </a:solidFill>
                <a:effectLst/>
                <a:latin typeface="WordVisi_MSFontService"/>
              </a:rPr>
              <a:t>Give 2 even, regular-sized breaths.  </a:t>
            </a:r>
          </a:p>
          <a:p>
            <a:pPr lvl="1">
              <a:spcBef>
                <a:spcPts val="0"/>
              </a:spcBef>
              <a:spcAft>
                <a:spcPts val="600"/>
              </a:spcAft>
            </a:pPr>
            <a:r>
              <a:rPr lang="en-US" sz="1600" b="0" i="0" dirty="0">
                <a:solidFill>
                  <a:srgbClr val="000000"/>
                </a:solidFill>
                <a:effectLst/>
                <a:latin typeface="WordVisi_MSFontService"/>
              </a:rPr>
              <a:t>Blow enough air into their lungs to make their chest rise. </a:t>
            </a:r>
          </a:p>
          <a:p>
            <a:pPr lvl="2">
              <a:spcBef>
                <a:spcPts val="0"/>
              </a:spcBef>
              <a:spcAft>
                <a:spcPts val="600"/>
              </a:spcAft>
            </a:pPr>
            <a:r>
              <a:rPr lang="en-US" sz="1600" b="0" u="sng" dirty="0">
                <a:solidFill>
                  <a:srgbClr val="000000"/>
                </a:solidFill>
                <a:effectLst/>
                <a:latin typeface="WordVisi_MSFontService"/>
              </a:rPr>
              <a:t>If you are using a mask </a:t>
            </a:r>
            <a:r>
              <a:rPr lang="en-US" sz="1600" b="0" i="0" dirty="0">
                <a:solidFill>
                  <a:srgbClr val="000000"/>
                </a:solidFill>
                <a:effectLst/>
                <a:latin typeface="WordVisi_MSFontService"/>
              </a:rPr>
              <a:t>and don’t see their chest rise, out of the corner of your eye, tilt the head back more and make sure the seal around the mouth and nose is secure. </a:t>
            </a:r>
          </a:p>
          <a:p>
            <a:pPr lvl="2">
              <a:spcBef>
                <a:spcPts val="0"/>
              </a:spcBef>
              <a:spcAft>
                <a:spcPts val="600"/>
              </a:spcAft>
            </a:pPr>
            <a:r>
              <a:rPr lang="en-US" sz="1600" b="0" i="0" u="sng" dirty="0">
                <a:solidFill>
                  <a:srgbClr val="000000"/>
                </a:solidFill>
                <a:effectLst/>
                <a:latin typeface="WordVisi_MSFontService"/>
              </a:rPr>
              <a:t>If you are not using a mask </a:t>
            </a:r>
            <a:r>
              <a:rPr lang="en-US" sz="1600" b="0" i="0" dirty="0">
                <a:solidFill>
                  <a:srgbClr val="000000"/>
                </a:solidFill>
                <a:effectLst/>
                <a:latin typeface="WordVisi_MSFontService"/>
              </a:rPr>
              <a:t>and don’t see their chest rise, out of the corner of your eye make sure you’re pinching their nose. </a:t>
            </a:r>
            <a:endParaRPr lang="en-US" sz="1600" dirty="0">
              <a:solidFill>
                <a:srgbClr val="000000"/>
              </a:solidFill>
              <a:latin typeface="WordVisi_MSFontService"/>
            </a:endParaRPr>
          </a:p>
          <a:p>
            <a:pPr lvl="1">
              <a:spcBef>
                <a:spcPts val="0"/>
              </a:spcBef>
              <a:spcAft>
                <a:spcPts val="600"/>
              </a:spcAft>
            </a:pPr>
            <a:r>
              <a:rPr lang="en-US" sz="1600" b="0" i="0" dirty="0">
                <a:solidFill>
                  <a:srgbClr val="000000"/>
                </a:solidFill>
                <a:effectLst/>
                <a:latin typeface="WordVisi_MSFontService"/>
              </a:rPr>
              <a:t>Breathe again.</a:t>
            </a:r>
          </a:p>
          <a:p>
            <a:pPr lvl="1">
              <a:spcBef>
                <a:spcPts val="0"/>
              </a:spcBef>
              <a:spcAft>
                <a:spcPts val="600"/>
              </a:spcAft>
            </a:pPr>
            <a:r>
              <a:rPr lang="en-US" sz="1600" dirty="0">
                <a:solidFill>
                  <a:srgbClr val="000000"/>
                </a:solidFill>
                <a:latin typeface="WordVisi_MSFontService"/>
              </a:rPr>
              <a:t>Give one breath every 5 seconds.</a:t>
            </a:r>
            <a:endParaRPr lang="en-US" sz="1600" b="0" i="0" dirty="0">
              <a:solidFill>
                <a:srgbClr val="000000"/>
              </a:solidFill>
              <a:effectLst/>
              <a:latin typeface="WordVisi_MSFontService"/>
            </a:endParaRPr>
          </a:p>
        </p:txBody>
      </p:sp>
      <p:sp>
        <p:nvSpPr>
          <p:cNvPr id="4" name="Rectangle 3" descr="Lungs">
            <a:extLst>
              <a:ext uri="{FF2B5EF4-FFF2-40B4-BE49-F238E27FC236}">
                <a16:creationId xmlns:a16="http://schemas.microsoft.com/office/drawing/2014/main" id="{AEE8B874-2E83-245D-036A-673E8834975F}"/>
              </a:ext>
            </a:extLst>
          </p:cNvPr>
          <p:cNvSpPr>
            <a:spLocks noGrp="1" noRot="1" noMove="1" noResize="1" noEditPoints="1" noAdjustHandles="1" noChangeArrowheads="1" noChangeShapeType="1"/>
          </p:cNvSpPr>
          <p:nvPr/>
        </p:nvSpPr>
        <p:spPr>
          <a:xfrm>
            <a:off x="868657" y="1206844"/>
            <a:ext cx="1291056" cy="129436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747995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4">
            <a:extLst>
              <a:ext uri="{FF2B5EF4-FFF2-40B4-BE49-F238E27FC236}">
                <a16:creationId xmlns:a16="http://schemas.microsoft.com/office/drawing/2014/main" id="{9EAFA9F0-E27D-A21C-D840-E2DEC823ACF0}"/>
              </a:ext>
            </a:extLst>
          </p:cNvPr>
          <p:cNvSpPr>
            <a:spLocks noGrp="1" noRot="1" noMove="1" noResize="1" noEditPoints="1" noAdjustHandles="1" noChangeArrowheads="1" noChangeShapeType="1"/>
          </p:cNvSpPr>
          <p:nvPr>
            <p:ph type="title" idx="4294967295"/>
          </p:nvPr>
        </p:nvSpPr>
        <p:spPr>
          <a:xfrm>
            <a:off x="96838" y="61913"/>
            <a:ext cx="9047162" cy="1019453"/>
          </a:xfrm>
        </p:spPr>
        <p:txBody>
          <a:bodyPr>
            <a:normAutofit/>
          </a:bodyPr>
          <a:lstStyle/>
          <a:p>
            <a:pPr algn="ctr" eaLnBrk="1" hangingPunct="1"/>
            <a:r>
              <a:rPr lang="en-US" altLang="en-US" sz="3600" dirty="0"/>
              <a:t>Recovery Position</a:t>
            </a:r>
          </a:p>
        </p:txBody>
      </p:sp>
      <p:sp>
        <p:nvSpPr>
          <p:cNvPr id="2" name="Content Placeholder 8">
            <a:extLst>
              <a:ext uri="{FF2B5EF4-FFF2-40B4-BE49-F238E27FC236}">
                <a16:creationId xmlns:a16="http://schemas.microsoft.com/office/drawing/2014/main" id="{E18B03BB-2F8D-852F-F909-E6D5698D766F}"/>
              </a:ext>
            </a:extLst>
          </p:cNvPr>
          <p:cNvSpPr txBox="1">
            <a:spLocks/>
          </p:cNvSpPr>
          <p:nvPr/>
        </p:nvSpPr>
        <p:spPr>
          <a:xfrm>
            <a:off x="484575" y="4619576"/>
            <a:ext cx="8534400" cy="20785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effectLst/>
                <a:uLnTx/>
                <a:uFillTx/>
                <a:latin typeface="Calibri" panose="020F0502020204030204"/>
                <a:ea typeface="+mn-ea"/>
                <a:cs typeface="+mn-cs"/>
              </a:rPr>
              <a:t>Place person in recovery position </a:t>
            </a:r>
            <a:r>
              <a:rPr lang="en-US" altLang="en-US" sz="2400" dirty="0">
                <a:latin typeface="Calibri" panose="020F0502020204030204"/>
              </a:rPr>
              <a:t>– if you need to leave the person unattended </a:t>
            </a:r>
            <a:endParaRPr kumimoji="0" lang="en-US" altLang="en-US" sz="2400" b="0"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effectLst/>
                <a:uLnTx/>
                <a:uFillTx/>
                <a:latin typeface="Calibri" panose="020F0502020204030204"/>
                <a:ea typeface="+mn-ea"/>
                <a:cs typeface="+mn-cs"/>
              </a:rPr>
              <a:t>Stay with the person until help arrives</a:t>
            </a:r>
            <a:endParaRPr lang="en-US" altLang="en-US" sz="2400" b="0" i="0" u="none" strike="noStrike" kern="1200" cap="none" spc="0" normalizeH="0" baseline="0" noProof="0" dirty="0">
              <a:ln>
                <a:noFill/>
              </a:ln>
              <a:effectLst/>
              <a:uLnTx/>
              <a:uFillTx/>
              <a:latin typeface="Calibri" panose="020F0502020204030204"/>
              <a:ea typeface="Calibri"/>
              <a:cs typeface="Calibri"/>
            </a:endParaRPr>
          </a:p>
          <a:p>
            <a:pPr>
              <a:defRPr/>
            </a:pPr>
            <a:r>
              <a:rPr kumimoji="0" lang="en-US" altLang="en-US" sz="2400" b="0" i="0" u="none" strike="noStrike" kern="1200" cap="none" spc="0" normalizeH="0" baseline="0" noProof="0" dirty="0">
                <a:ln>
                  <a:noFill/>
                </a:ln>
                <a:effectLst/>
                <a:uLnTx/>
                <a:uFillTx/>
                <a:latin typeface="Calibri" panose="020F0502020204030204"/>
                <a:ea typeface="+mn-ea"/>
                <a:cs typeface="+mn-cs"/>
              </a:rPr>
              <a:t>Remove opioids found on the person and process in accordance with school district protocols</a:t>
            </a:r>
            <a:r>
              <a:rPr lang="en-US" altLang="en-US" sz="2400" dirty="0">
                <a:latin typeface="Calibri" panose="020F0502020204030204"/>
              </a:rPr>
              <a:t> </a:t>
            </a:r>
            <a:r>
              <a:rPr lang="en-US" altLang="en-US" sz="1200" dirty="0">
                <a:latin typeface="Calibri" panose="020F0502020204030204"/>
              </a:rPr>
              <a:t>(SAMSHA, 2023a)</a:t>
            </a:r>
            <a:endParaRPr lang="en-US" alt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pic>
        <p:nvPicPr>
          <p:cNvPr id="3" name="Picture 2">
            <a:extLst>
              <a:ext uri="{FF2B5EF4-FFF2-40B4-BE49-F238E27FC236}">
                <a16:creationId xmlns:a16="http://schemas.microsoft.com/office/drawing/2014/main" id="{4CA30151-6A5A-09FD-9FCC-38ADCD644E3B}"/>
              </a:ext>
            </a:extLst>
          </p:cNvPr>
          <p:cNvPicPr>
            <a:picLocks noChangeAspect="1"/>
          </p:cNvPicPr>
          <p:nvPr/>
        </p:nvPicPr>
        <p:blipFill>
          <a:blip r:embed="rId4"/>
          <a:stretch>
            <a:fillRect/>
          </a:stretch>
        </p:blipFill>
        <p:spPr>
          <a:xfrm>
            <a:off x="2329314" y="1081366"/>
            <a:ext cx="4281012" cy="3429000"/>
          </a:xfrm>
          <a:prstGeom prst="rect">
            <a:avLst/>
          </a:prstGeom>
        </p:spPr>
      </p:pic>
    </p:spTree>
    <p:custDataLst>
      <p:tags r:id="rId1"/>
    </p:custDataLst>
    <p:extLst>
      <p:ext uri="{BB962C8B-B14F-4D97-AF65-F5344CB8AC3E}">
        <p14:creationId xmlns:p14="http://schemas.microsoft.com/office/powerpoint/2010/main" val="10387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3739" y="0"/>
            <a:ext cx="636026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7FC56D-1DCE-490F-4E64-DF40E2DAA95A}"/>
              </a:ext>
            </a:extLst>
          </p:cNvPr>
          <p:cNvSpPr>
            <a:spLocks noGrp="1"/>
          </p:cNvSpPr>
          <p:nvPr>
            <p:ph type="title"/>
          </p:nvPr>
        </p:nvSpPr>
        <p:spPr>
          <a:xfrm>
            <a:off x="5886450" y="1122363"/>
            <a:ext cx="3017520" cy="3204134"/>
          </a:xfrm>
        </p:spPr>
        <p:txBody>
          <a:bodyPr vert="horz" lIns="91440" tIns="45720" rIns="91440" bIns="45720" rtlCol="0" anchor="b">
            <a:normAutofit fontScale="90000"/>
          </a:bodyPr>
          <a:lstStyle/>
          <a:p>
            <a:br>
              <a:rPr lang="en-US" sz="2700" b="1" cap="all" dirty="0"/>
            </a:br>
            <a:r>
              <a:rPr lang="en-US" sz="2700" b="1" cap="all" dirty="0"/>
              <a:t>How to Respond to an Overdose: </a:t>
            </a:r>
            <a:br>
              <a:rPr lang="en-US" sz="2700" b="1" cap="all" dirty="0"/>
            </a:br>
            <a:r>
              <a:rPr lang="en-US" sz="2700" cap="all" dirty="0">
                <a:solidFill>
                  <a:schemeClr val="accent2"/>
                </a:solidFill>
              </a:rPr>
              <a:t>R</a:t>
            </a:r>
            <a:r>
              <a:rPr lang="en-US" sz="2700" cap="all" dirty="0"/>
              <a:t>ecognize</a:t>
            </a:r>
            <a:br>
              <a:rPr lang="en-US" sz="2700" b="1" cap="all" dirty="0"/>
            </a:br>
            <a:r>
              <a:rPr lang="en-US" sz="2700" cap="all" dirty="0">
                <a:solidFill>
                  <a:schemeClr val="accent2"/>
                </a:solidFill>
              </a:rPr>
              <a:t>R</a:t>
            </a:r>
            <a:r>
              <a:rPr lang="en-US" sz="2700" cap="all" dirty="0"/>
              <a:t>espond</a:t>
            </a:r>
            <a:br>
              <a:rPr lang="en-US" sz="2700" cap="all" dirty="0"/>
            </a:br>
            <a:r>
              <a:rPr lang="en-US" sz="2700" cap="all" dirty="0">
                <a:solidFill>
                  <a:schemeClr val="accent2"/>
                </a:solidFill>
              </a:rPr>
              <a:t>R</a:t>
            </a:r>
            <a:r>
              <a:rPr lang="en-US" sz="2700" cap="all" dirty="0"/>
              <a:t>everse</a:t>
            </a:r>
            <a:br>
              <a:rPr lang="en-US" sz="2700" cap="all" dirty="0"/>
            </a:br>
            <a:r>
              <a:rPr lang="en-US" sz="2700" cap="all" dirty="0">
                <a:solidFill>
                  <a:schemeClr val="accent2"/>
                </a:solidFill>
              </a:rPr>
              <a:t>R</a:t>
            </a:r>
            <a:r>
              <a:rPr lang="en-US" sz="2700" cap="all" dirty="0"/>
              <a:t>espirations</a:t>
            </a:r>
            <a:br>
              <a:rPr lang="en-US" sz="2700" cap="all" dirty="0"/>
            </a:br>
            <a:r>
              <a:rPr lang="en-US" sz="2700" b="1" cap="all" dirty="0">
                <a:solidFill>
                  <a:schemeClr val="accent2"/>
                </a:solidFill>
              </a:rPr>
              <a:t>Refer</a:t>
            </a:r>
            <a:br>
              <a:rPr lang="en-US" sz="2600" b="1" cap="all" dirty="0"/>
            </a:br>
            <a:endParaRPr lang="en-US" sz="2600" dirty="0"/>
          </a:p>
        </p:txBody>
      </p:sp>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8736"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366848E-5E65-D3B0-34DB-CCF89C1F8ED9}"/>
              </a:ext>
            </a:extLst>
          </p:cNvPr>
          <p:cNvSpPr txBox="1"/>
          <p:nvPr/>
        </p:nvSpPr>
        <p:spPr>
          <a:xfrm>
            <a:off x="0" y="6340204"/>
            <a:ext cx="5142016" cy="461665"/>
          </a:xfrm>
          <a:prstGeom prst="rect">
            <a:avLst/>
          </a:prstGeom>
          <a:noFill/>
        </p:spPr>
        <p:txBody>
          <a:bodyPr wrap="square" rtlCol="0">
            <a:spAutoFit/>
          </a:bodyPr>
          <a:lstStyle/>
          <a:p>
            <a:r>
              <a:rPr lang="en-US" sz="1200" dirty="0">
                <a:solidFill>
                  <a:schemeClr val="bg1"/>
                </a:solidFill>
              </a:rPr>
              <a:t>Figure 34: Picture of a life saver ring in water retrieved fromhttps://blog.disabilitycanhappen.org/how-to-build-an-emergency-fund/</a:t>
            </a:r>
          </a:p>
        </p:txBody>
      </p:sp>
      <p:pic>
        <p:nvPicPr>
          <p:cNvPr id="3" name="Picture 2">
            <a:extLst>
              <a:ext uri="{FF2B5EF4-FFF2-40B4-BE49-F238E27FC236}">
                <a16:creationId xmlns:a16="http://schemas.microsoft.com/office/drawing/2014/main" id="{AD3FB053-5DE4-6CE8-B3CD-161541C8C140}"/>
              </a:ext>
            </a:extLst>
          </p:cNvPr>
          <p:cNvPicPr>
            <a:picLocks noChangeAspect="1"/>
          </p:cNvPicPr>
          <p:nvPr/>
        </p:nvPicPr>
        <p:blipFill>
          <a:blip r:embed="rId4"/>
          <a:stretch>
            <a:fillRect/>
          </a:stretch>
        </p:blipFill>
        <p:spPr>
          <a:xfrm>
            <a:off x="31921" y="1457136"/>
            <a:ext cx="4462659" cy="2981202"/>
          </a:xfrm>
          <a:prstGeom prst="rect">
            <a:avLst/>
          </a:prstGeom>
        </p:spPr>
      </p:pic>
    </p:spTree>
    <p:custDataLst>
      <p:tags r:id="rId1"/>
    </p:custDataLst>
    <p:extLst>
      <p:ext uri="{BB962C8B-B14F-4D97-AF65-F5344CB8AC3E}">
        <p14:creationId xmlns:p14="http://schemas.microsoft.com/office/powerpoint/2010/main" val="324465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85339C-6A3B-EFA5-DF63-1013B9E8EAA1}"/>
              </a:ext>
            </a:extLst>
          </p:cNvPr>
          <p:cNvSpPr>
            <a:spLocks noGrp="1"/>
          </p:cNvSpPr>
          <p:nvPr>
            <p:ph type="title"/>
          </p:nvPr>
        </p:nvSpPr>
        <p:spPr/>
        <p:txBody>
          <a:bodyPr>
            <a:normAutofit/>
          </a:bodyPr>
          <a:lstStyle/>
          <a:p>
            <a:pPr algn="ctr"/>
            <a:r>
              <a:rPr lang="en-US" sz="3600" dirty="0"/>
              <a:t>Refer and Monitor</a:t>
            </a:r>
          </a:p>
        </p:txBody>
      </p:sp>
      <p:sp>
        <p:nvSpPr>
          <p:cNvPr id="7" name="TextBox 6">
            <a:extLst>
              <a:ext uri="{FF2B5EF4-FFF2-40B4-BE49-F238E27FC236}">
                <a16:creationId xmlns:a16="http://schemas.microsoft.com/office/drawing/2014/main" id="{B68FBDE6-C829-B4C2-05CC-E40B0C98DD90}"/>
              </a:ext>
            </a:extLst>
          </p:cNvPr>
          <p:cNvSpPr txBox="1"/>
          <p:nvPr/>
        </p:nvSpPr>
        <p:spPr>
          <a:xfrm>
            <a:off x="628651" y="1690689"/>
            <a:ext cx="8045792" cy="2616101"/>
          </a:xfrm>
          <a:prstGeom prst="rect">
            <a:avLst/>
          </a:prstGeom>
          <a:noFill/>
        </p:spPr>
        <p:txBody>
          <a:bodyPr wrap="square" rtlCol="0">
            <a:spAutoFit/>
          </a:bodyPr>
          <a:lstStyle/>
          <a:p>
            <a:pPr algn="l" rtl="0" fontAlgn="base"/>
            <a:r>
              <a:rPr lang="en-US" sz="1800" b="0" i="0" dirty="0">
                <a:solidFill>
                  <a:srgbClr val="000000"/>
                </a:solidFill>
                <a:effectLst/>
                <a:latin typeface="Calibri" panose="020F0502020204030204" pitchFamily="34" charset="0"/>
              </a:rPr>
              <a:t> </a:t>
            </a:r>
            <a:endParaRPr lang="en-US" sz="20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Transport to a medical facility</a:t>
            </a:r>
          </a:p>
          <a:p>
            <a:pPr marL="285750" indent="-28575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Contact parents or legal guardians</a:t>
            </a:r>
          </a:p>
          <a:p>
            <a:pPr marL="285750" indent="-28575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Complete Naloxone Administration Report form</a:t>
            </a:r>
          </a:p>
          <a:p>
            <a:pPr marL="285750" indent="-285750" algn="l" rtl="0" fontAlgn="base">
              <a:buFont typeface="Arial" panose="020B0604020202020204" pitchFamily="34" charset="0"/>
              <a:buChar char="•"/>
            </a:pPr>
            <a:r>
              <a:rPr lang="en-US" sz="2400" b="0" i="0" dirty="0">
                <a:solidFill>
                  <a:srgbClr val="000000"/>
                </a:solidFill>
                <a:effectLst/>
                <a:latin typeface="Calibri" panose="020F0502020204030204" pitchFamily="34" charset="0"/>
              </a:rPr>
              <a:t>Follow up with treatment referral recommendations</a:t>
            </a:r>
            <a:endParaRPr lang="en-US" sz="3200" b="0" i="0" dirty="0">
              <a:solidFill>
                <a:srgbClr val="000000"/>
              </a:solidFill>
              <a:effectLst/>
              <a:latin typeface="Calibri" panose="020F0502020204030204" pitchFamily="34" charset="0"/>
            </a:endParaRPr>
          </a:p>
          <a:p>
            <a:pPr algn="l" rtl="0" fontAlgn="base"/>
            <a:endParaRPr lang="en-US" sz="3200"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2810717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8">
            <a:extLst>
              <a:ext uri="{FF2B5EF4-FFF2-40B4-BE49-F238E27FC236}">
                <a16:creationId xmlns:a16="http://schemas.microsoft.com/office/drawing/2014/main" id="{35203F73-DD7B-21E7-FDDC-A97B0E3A4C08}"/>
              </a:ext>
            </a:extLst>
          </p:cNvPr>
          <p:cNvSpPr>
            <a:spLocks noGrp="1" noRot="1" noChangeAspect="1" noMove="1" noResize="1" noEditPoints="1" noAdjustHandles="1" noChangeArrowheads="1" noChangeShapeType="1" noTextEdit="1"/>
          </p:cNvSpPr>
          <p:nvPr/>
        </p:nvSpPr>
        <p:spPr bwMode="white">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 name="Rectangle 9">
            <a:extLst>
              <a:ext uri="{FF2B5EF4-FFF2-40B4-BE49-F238E27FC236}">
                <a16:creationId xmlns:a16="http://schemas.microsoft.com/office/drawing/2014/main" id="{4680DD94-F74F-CF62-88AA-775D77CB0E40}"/>
              </a:ext>
            </a:extLst>
          </p:cNvPr>
          <p:cNvSpPr>
            <a:spLocks noGrp="1" noRot="1" noChangeAspect="1" noMove="1" noResize="1" noEditPoints="1" noAdjustHandles="1" noChangeArrowheads="1" noChangeShapeType="1" noTextEdit="1"/>
          </p:cNvSpPr>
          <p:nvPr/>
        </p:nvSpPr>
        <p:spPr bwMode="ltGray">
          <a:xfrm>
            <a:off x="317500" y="320675"/>
            <a:ext cx="4151313" cy="5861050"/>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637" name="Title 1">
            <a:extLst>
              <a:ext uri="{FF2B5EF4-FFF2-40B4-BE49-F238E27FC236}">
                <a16:creationId xmlns:a16="http://schemas.microsoft.com/office/drawing/2014/main" id="{871E69A4-5745-B3AE-C734-BC9D1048EBDB}"/>
              </a:ext>
            </a:extLst>
          </p:cNvPr>
          <p:cNvSpPr>
            <a:spLocks noGrp="1"/>
          </p:cNvSpPr>
          <p:nvPr>
            <p:ph type="title"/>
          </p:nvPr>
        </p:nvSpPr>
        <p:spPr>
          <a:xfrm>
            <a:off x="133350" y="-35324"/>
            <a:ext cx="7886700" cy="1325563"/>
          </a:xfrm>
        </p:spPr>
        <p:txBody>
          <a:bodyPr>
            <a:normAutofit/>
          </a:bodyPr>
          <a:lstStyle/>
          <a:p>
            <a:pPr algn="l" eaLnBrk="1" hangingPunct="1">
              <a:lnSpc>
                <a:spcPct val="90000"/>
              </a:lnSpc>
            </a:pPr>
            <a:r>
              <a:rPr lang="en-US" altLang="en-US" sz="3600" dirty="0"/>
              <a:t>How Will I Know What to Do?</a:t>
            </a:r>
          </a:p>
        </p:txBody>
      </p:sp>
      <p:sp>
        <p:nvSpPr>
          <p:cNvPr id="6" name="Content Placeholder 5">
            <a:extLst>
              <a:ext uri="{FF2B5EF4-FFF2-40B4-BE49-F238E27FC236}">
                <a16:creationId xmlns:a16="http://schemas.microsoft.com/office/drawing/2014/main" id="{F90A7E41-9DF9-3043-F8B8-C3DEC83BF9D7}"/>
              </a:ext>
            </a:extLst>
          </p:cNvPr>
          <p:cNvSpPr>
            <a:spLocks noGrp="1"/>
          </p:cNvSpPr>
          <p:nvPr>
            <p:ph sz="half" idx="1"/>
          </p:nvPr>
        </p:nvSpPr>
        <p:spPr>
          <a:xfrm>
            <a:off x="139700" y="1238608"/>
            <a:ext cx="3937000" cy="4351338"/>
          </a:xfrm>
        </p:spPr>
        <p:txBody>
          <a:bodyPr vert="horz" lIns="91440" tIns="45720" rIns="91440" bIns="45720" rtlCol="0" anchor="t">
            <a:normAutofit/>
          </a:bodyPr>
          <a:lstStyle/>
          <a:p>
            <a:pPr indent="-228600" eaLnBrk="1" hangingPunct="1">
              <a:lnSpc>
                <a:spcPct val="90000"/>
              </a:lnSpc>
            </a:pPr>
            <a:r>
              <a:rPr lang="en-US" altLang="en-US" sz="2400" dirty="0">
                <a:highlight>
                  <a:srgbClr val="FFFF00"/>
                </a:highlight>
              </a:rPr>
              <a:t>[Insert school name] </a:t>
            </a:r>
            <a:r>
              <a:rPr lang="en-US" altLang="en-US" sz="2400" dirty="0"/>
              <a:t>will </a:t>
            </a:r>
            <a:r>
              <a:rPr lang="en-US" altLang="en-US" sz="2400" dirty="0">
                <a:highlight>
                  <a:srgbClr val="FFFF00"/>
                </a:highlight>
              </a:rPr>
              <a:t>develop/maintain </a:t>
            </a:r>
            <a:r>
              <a:rPr lang="en-US" altLang="en-US" sz="2400" dirty="0"/>
              <a:t>a naloxone administration protocol. </a:t>
            </a:r>
          </a:p>
          <a:p>
            <a:r>
              <a:rPr lang="en-US" altLang="en-US" sz="2400" dirty="0"/>
              <a:t>The protocol includes steps to follow in the event of an opioid overdose, and it will be reviewed regularly.</a:t>
            </a:r>
            <a:endParaRPr lang="en-US" altLang="en-US" sz="2400" dirty="0">
              <a:ea typeface="Calibri"/>
              <a:cs typeface="Calibri"/>
            </a:endParaRPr>
          </a:p>
          <a:p>
            <a:endParaRPr lang="en-US" dirty="0"/>
          </a:p>
        </p:txBody>
      </p:sp>
      <p:pic>
        <p:nvPicPr>
          <p:cNvPr id="8" name="Content Placeholder 7" descr="Graphical user interface, text, application&#10;&#10;Description automatically generated">
            <a:extLst>
              <a:ext uri="{FF2B5EF4-FFF2-40B4-BE49-F238E27FC236}">
                <a16:creationId xmlns:a16="http://schemas.microsoft.com/office/drawing/2014/main" id="{D75216BD-1EB1-7030-57C5-4F6547417064}"/>
              </a:ext>
            </a:extLst>
          </p:cNvPr>
          <p:cNvPicPr>
            <a:picLocks noGrp="1" noRot="1" noChangeAspect="1" noMove="1" noResize="1" noEditPoints="1" noAdjustHandles="1" noChangeArrowheads="1" noChangeShapeType="1" noCrop="1"/>
          </p:cNvPicPr>
          <p:nvPr>
            <p:ph sz="half" idx="2"/>
          </p:nvPr>
        </p:nvPicPr>
        <p:blipFill>
          <a:blip r:embed="rId4">
            <a:extLst>
              <a:ext uri="{28A0092B-C50C-407E-A947-70E740481C1C}">
                <a14:useLocalDpi xmlns:a14="http://schemas.microsoft.com/office/drawing/2010/main" val="0"/>
              </a:ext>
            </a:extLst>
          </a:blip>
          <a:stretch>
            <a:fillRect/>
          </a:stretch>
        </p:blipFill>
        <p:spPr>
          <a:xfrm>
            <a:off x="4468812" y="988020"/>
            <a:ext cx="4096895" cy="5298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59314E9F-E239-2B97-CCD1-EC3E32DD6225}"/>
              </a:ext>
            </a:extLst>
          </p:cNvPr>
          <p:cNvSpPr txBox="1">
            <a:spLocks noGrp="1" noRot="1" noMove="1" noResize="1" noEditPoints="1" noAdjustHandles="1" noChangeArrowheads="1" noChangeShapeType="1"/>
          </p:cNvSpPr>
          <p:nvPr/>
        </p:nvSpPr>
        <p:spPr>
          <a:xfrm>
            <a:off x="4468812" y="6341645"/>
            <a:ext cx="4025482" cy="276999"/>
          </a:xfrm>
          <a:prstGeom prst="rect">
            <a:avLst/>
          </a:prstGeom>
          <a:noFill/>
        </p:spPr>
        <p:txBody>
          <a:bodyPr wrap="square" rtlCol="0">
            <a:spAutoFit/>
          </a:bodyPr>
          <a:lstStyle/>
          <a:p>
            <a:r>
              <a:rPr lang="en-US" sz="1200" dirty="0"/>
              <a:t>Opioid Overdose Response Protocol by NASN</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E9813-FFE4-9C54-ED83-D7A4CB3482AD}"/>
              </a:ext>
            </a:extLst>
          </p:cNvPr>
          <p:cNvSpPr>
            <a:spLocks noGrp="1" noRot="1" noMove="1" noResize="1" noEditPoints="1" noAdjustHandles="1" noChangeArrowheads="1" noChangeShapeType="1"/>
          </p:cNvSpPr>
          <p:nvPr>
            <p:ph type="title"/>
          </p:nvPr>
        </p:nvSpPr>
        <p:spPr>
          <a:xfrm>
            <a:off x="189589" y="130629"/>
            <a:ext cx="8764822" cy="688768"/>
          </a:xfrm>
        </p:spPr>
        <p:txBody>
          <a:bodyPr vert="horz" lIns="91440" tIns="45720" rIns="91440" bIns="45720" rtlCol="0" anchor="b">
            <a:normAutofit/>
          </a:bodyPr>
          <a:lstStyle/>
          <a:p>
            <a:pPr algn="ctr" eaLnBrk="1" hangingPunct="1">
              <a:lnSpc>
                <a:spcPct val="90000"/>
              </a:lnSpc>
            </a:pPr>
            <a:r>
              <a:rPr lang="en-US" sz="3600" b="1" kern="1200" dirty="0">
                <a:effectLst/>
                <a:latin typeface="+mj-lt"/>
                <a:ea typeface="+mj-ea"/>
                <a:cs typeface="+mj-cs"/>
              </a:rPr>
              <a:t>The Drug Overdose Crisis</a:t>
            </a:r>
            <a:endParaRPr lang="en-US" sz="3600" b="1" kern="1200" dirty="0">
              <a:latin typeface="+mj-lt"/>
              <a:ea typeface="+mj-ea"/>
              <a:cs typeface="+mj-cs"/>
            </a:endParaRPr>
          </a:p>
        </p:txBody>
      </p:sp>
      <p:graphicFrame>
        <p:nvGraphicFramePr>
          <p:cNvPr id="11" name="Content Placeholder 6">
            <a:extLst>
              <a:ext uri="{FF2B5EF4-FFF2-40B4-BE49-F238E27FC236}">
                <a16:creationId xmlns:a16="http://schemas.microsoft.com/office/drawing/2014/main" id="{70BEC85D-F689-9A6C-EDDE-6BEFDBB74719}"/>
              </a:ext>
            </a:extLst>
          </p:cNvPr>
          <p:cNvGraphicFramePr>
            <a:graphicFrameLocks noGrp="1" noDrilldown="1" noMove="1" noResize="1"/>
          </p:cNvGraphicFramePr>
          <p:nvPr>
            <p:ph sz="half" idx="1"/>
            <p:extLst>
              <p:ext uri="{D42A27DB-BD31-4B8C-83A1-F6EECF244321}">
                <p14:modId xmlns:p14="http://schemas.microsoft.com/office/powerpoint/2010/main" val="1141156164"/>
              </p:ext>
            </p:extLst>
          </p:nvPr>
        </p:nvGraphicFramePr>
        <p:xfrm>
          <a:off x="189589" y="1452186"/>
          <a:ext cx="8528355" cy="4486027"/>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BC82C060-CBD6-2BFD-680D-1C048E0624EB}"/>
              </a:ext>
            </a:extLst>
          </p:cNvPr>
          <p:cNvSpPr txBox="1">
            <a:spLocks noGrp="1" noRot="1" noMove="1" noResize="1" noEditPoints="1" noAdjustHandles="1" noChangeArrowheads="1" noChangeShapeType="1"/>
          </p:cNvSpPr>
          <p:nvPr/>
        </p:nvSpPr>
        <p:spPr>
          <a:xfrm>
            <a:off x="189589" y="5896374"/>
            <a:ext cx="8829675" cy="461665"/>
          </a:xfrm>
          <a:prstGeom prst="rect">
            <a:avLst/>
          </a:prstGeom>
          <a:noFill/>
        </p:spPr>
        <p:txBody>
          <a:bodyPr wrap="square" rtlCol="0">
            <a:spAutoFit/>
          </a:bodyPr>
          <a:lstStyle/>
          <a:p>
            <a:r>
              <a:rPr lang="en-US" sz="1200" dirty="0">
                <a:solidFill>
                  <a:schemeClr val="tx1">
                    <a:lumMod val="50000"/>
                    <a:lumOff val="50000"/>
                  </a:schemeClr>
                </a:solidFill>
              </a:rPr>
              <a:t>*Includes deaths with underlying causes of unintentional drug poisoning (X40–X44), suicide drug poisoning (X60–X64), homicide drug poisoning (X85), or drug poisoning of undetermined intent (Y10–Y14), as coded in the International Classification of Diseases, 10th Revision. </a:t>
            </a:r>
          </a:p>
        </p:txBody>
      </p:sp>
      <p:sp>
        <p:nvSpPr>
          <p:cNvPr id="15" name="Title 8">
            <a:extLst>
              <a:ext uri="{FF2B5EF4-FFF2-40B4-BE49-F238E27FC236}">
                <a16:creationId xmlns:a16="http://schemas.microsoft.com/office/drawing/2014/main" id="{BF7D0B88-DAD0-4916-1844-D48C7734EF43}"/>
              </a:ext>
            </a:extLst>
          </p:cNvPr>
          <p:cNvSpPr txBox="1">
            <a:spLocks noGrp="1" noRot="1" noMove="1" noResize="1" noEditPoints="1" noAdjustHandles="1" noChangeArrowheads="1" noChangeShapeType="1"/>
          </p:cNvSpPr>
          <p:nvPr/>
        </p:nvSpPr>
        <p:spPr bwMode="auto">
          <a:xfrm>
            <a:off x="189589" y="672153"/>
            <a:ext cx="8829675" cy="45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sz="1800" b="1" dirty="0"/>
              <a:t>National Drug-Involved Overdose Deaths*, Number Among All Ages, 1999-2021</a:t>
            </a:r>
          </a:p>
        </p:txBody>
      </p:sp>
      <p:sp>
        <p:nvSpPr>
          <p:cNvPr id="3" name="TextBox 2">
            <a:extLst>
              <a:ext uri="{FF2B5EF4-FFF2-40B4-BE49-F238E27FC236}">
                <a16:creationId xmlns:a16="http://schemas.microsoft.com/office/drawing/2014/main" id="{F5591347-DCD5-7E0F-61F8-966367F4A70C}"/>
              </a:ext>
            </a:extLst>
          </p:cNvPr>
          <p:cNvSpPr txBox="1"/>
          <p:nvPr/>
        </p:nvSpPr>
        <p:spPr>
          <a:xfrm>
            <a:off x="3108961" y="6358039"/>
            <a:ext cx="1521570" cy="307777"/>
          </a:xfrm>
          <a:prstGeom prst="rect">
            <a:avLst/>
          </a:prstGeom>
          <a:noFill/>
        </p:spPr>
        <p:txBody>
          <a:bodyPr wrap="none" rtlCol="0">
            <a:spAutoFit/>
          </a:bodyPr>
          <a:lstStyle/>
          <a:p>
            <a:r>
              <a:rPr lang="en-US" sz="1400" dirty="0"/>
              <a:t>(CDC/NCHS, 2023)</a:t>
            </a:r>
          </a:p>
        </p:txBody>
      </p:sp>
    </p:spTree>
    <p:custDataLst>
      <p:tags r:id="rId1"/>
    </p:custDataLst>
    <p:extLst>
      <p:ext uri="{BB962C8B-B14F-4D97-AF65-F5344CB8AC3E}">
        <p14:creationId xmlns:p14="http://schemas.microsoft.com/office/powerpoint/2010/main" val="1297113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5698E-3C0B-7FB5-7FA0-D4B0FFDB8E94}"/>
              </a:ext>
            </a:extLst>
          </p:cNvPr>
          <p:cNvSpPr>
            <a:spLocks noGrp="1" noRot="1" noMove="1" noResize="1" noEditPoints="1" noAdjustHandles="1" noChangeArrowheads="1" noChangeShapeType="1"/>
          </p:cNvSpPr>
          <p:nvPr>
            <p:ph type="title"/>
          </p:nvPr>
        </p:nvSpPr>
        <p:spPr>
          <a:xfrm>
            <a:off x="623888" y="2086781"/>
            <a:ext cx="7886700" cy="1342219"/>
          </a:xfrm>
        </p:spPr>
        <p:txBody>
          <a:bodyPr>
            <a:normAutofit/>
          </a:bodyPr>
          <a:lstStyle/>
          <a:p>
            <a:pPr algn="ctr"/>
            <a:r>
              <a:rPr lang="en-US" sz="3600" dirty="0"/>
              <a:t>Good Samaritan Laws</a:t>
            </a:r>
          </a:p>
        </p:txBody>
      </p:sp>
      <p:sp>
        <p:nvSpPr>
          <p:cNvPr id="3" name="Text Placeholder 2">
            <a:extLst>
              <a:ext uri="{FF2B5EF4-FFF2-40B4-BE49-F238E27FC236}">
                <a16:creationId xmlns:a16="http://schemas.microsoft.com/office/drawing/2014/main" id="{2D17D325-D5F5-9053-C6C0-2082117615D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67866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C3D812-95C5-57E1-F0AE-F093DAF2567F}"/>
              </a:ext>
            </a:extLst>
          </p:cNvPr>
          <p:cNvSpPr>
            <a:spLocks noGrp="1" noRot="1" noMove="1" noResize="1" noEditPoints="1" noAdjustHandles="1" noChangeArrowheads="1" noChangeShapeType="1"/>
          </p:cNvSpPr>
          <p:nvPr>
            <p:ph type="title"/>
          </p:nvPr>
        </p:nvSpPr>
        <p:spPr>
          <a:xfrm>
            <a:off x="0" y="0"/>
            <a:ext cx="9240982" cy="920801"/>
          </a:xfrm>
        </p:spPr>
        <p:txBody>
          <a:bodyPr>
            <a:normAutofit/>
          </a:bodyPr>
          <a:lstStyle/>
          <a:p>
            <a:pPr algn="ctr"/>
            <a:r>
              <a:rPr lang="en-US" sz="3600" dirty="0"/>
              <a:t>Good Samaritan Laws</a:t>
            </a:r>
          </a:p>
        </p:txBody>
      </p:sp>
      <p:pic>
        <p:nvPicPr>
          <p:cNvPr id="13" name="Picture 12">
            <a:extLst>
              <a:ext uri="{FF2B5EF4-FFF2-40B4-BE49-F238E27FC236}">
                <a16:creationId xmlns:a16="http://schemas.microsoft.com/office/drawing/2014/main" id="{03832FE3-8F95-8B63-F048-4EFA5D535C6F}"/>
              </a:ext>
            </a:extLst>
          </p:cNvPr>
          <p:cNvPicPr>
            <a:picLocks noChangeAspect="1"/>
          </p:cNvPicPr>
          <p:nvPr/>
        </p:nvPicPr>
        <p:blipFill>
          <a:blip r:embed="rId3"/>
          <a:stretch>
            <a:fillRect/>
          </a:stretch>
        </p:blipFill>
        <p:spPr>
          <a:xfrm>
            <a:off x="2043037" y="2090341"/>
            <a:ext cx="6909982" cy="4298280"/>
          </a:xfrm>
          <a:prstGeom prst="rect">
            <a:avLst/>
          </a:prstGeom>
        </p:spPr>
      </p:pic>
      <p:sp>
        <p:nvSpPr>
          <p:cNvPr id="14" name="Title 1">
            <a:extLst>
              <a:ext uri="{FF2B5EF4-FFF2-40B4-BE49-F238E27FC236}">
                <a16:creationId xmlns:a16="http://schemas.microsoft.com/office/drawing/2014/main" id="{29702A12-030F-8F87-3079-4BA930A0A4D0}"/>
              </a:ext>
            </a:extLst>
          </p:cNvPr>
          <p:cNvSpPr txBox="1">
            <a:spLocks/>
          </p:cNvSpPr>
          <p:nvPr/>
        </p:nvSpPr>
        <p:spPr bwMode="auto">
          <a:xfrm>
            <a:off x="190981" y="837675"/>
            <a:ext cx="8592560" cy="125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285750" indent="-285750" algn="l">
              <a:buFont typeface="Arial" panose="020B0604020202020204" pitchFamily="34" charset="0"/>
              <a:buChar char="•"/>
            </a:pPr>
            <a:r>
              <a:rPr lang="en-US" sz="2400" dirty="0"/>
              <a:t>Protects people from prosecution or arrest if they call 911 to save someone experiencing an overdose.</a:t>
            </a:r>
          </a:p>
          <a:p>
            <a:pPr marL="285750" indent="-285750" algn="l">
              <a:buFont typeface="Arial" panose="020B0604020202020204" pitchFamily="34" charset="0"/>
              <a:buChar char="•"/>
            </a:pPr>
            <a:r>
              <a:rPr lang="en-US" sz="2400" dirty="0"/>
              <a:t>These laws may also protect the person who is experiencing an overdose.</a:t>
            </a:r>
            <a:r>
              <a:rPr lang="en-US" sz="2400" dirty="0">
                <a:latin typeface="+mn-lt"/>
                <a:ea typeface="+mn-ea"/>
                <a:cs typeface="+mn-cs"/>
              </a:rPr>
              <a:t> </a:t>
            </a:r>
            <a:r>
              <a:rPr lang="en-US" sz="1200" dirty="0">
                <a:latin typeface="+mn-lt"/>
                <a:ea typeface="+mn-ea"/>
                <a:cs typeface="+mn-cs"/>
              </a:rPr>
              <a:t>(Legislative Analysis and Public Policy Association, 2022)</a:t>
            </a:r>
            <a:br>
              <a:rPr lang="en-US" sz="1100" dirty="0"/>
            </a:br>
            <a:endParaRPr lang="en-US" sz="1100" dirty="0"/>
          </a:p>
        </p:txBody>
      </p:sp>
      <p:sp>
        <p:nvSpPr>
          <p:cNvPr id="2" name="TextBox 1">
            <a:extLst>
              <a:ext uri="{FF2B5EF4-FFF2-40B4-BE49-F238E27FC236}">
                <a16:creationId xmlns:a16="http://schemas.microsoft.com/office/drawing/2014/main" id="{CE9A2B01-B0C3-937F-07C4-99C9934707FC}"/>
              </a:ext>
            </a:extLst>
          </p:cNvPr>
          <p:cNvSpPr txBox="1"/>
          <p:nvPr/>
        </p:nvSpPr>
        <p:spPr>
          <a:xfrm>
            <a:off x="190981" y="6388621"/>
            <a:ext cx="8423083" cy="276999"/>
          </a:xfrm>
          <a:prstGeom prst="rect">
            <a:avLst/>
          </a:prstGeom>
          <a:noFill/>
        </p:spPr>
        <p:txBody>
          <a:bodyPr wrap="square" rtlCol="0">
            <a:spAutoFit/>
          </a:bodyPr>
          <a:lstStyle/>
          <a:p>
            <a:pPr algn="ctr"/>
            <a:r>
              <a:rPr lang="en-US" sz="1200" dirty="0"/>
              <a:t>(Legislative Analysis and Public Policy Association, 2022)</a:t>
            </a:r>
          </a:p>
        </p:txBody>
      </p:sp>
    </p:spTree>
    <p:extLst>
      <p:ext uri="{BB962C8B-B14F-4D97-AF65-F5344CB8AC3E}">
        <p14:creationId xmlns:p14="http://schemas.microsoft.com/office/powerpoint/2010/main" val="2450926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C9E4E0E-20A4-292C-73CF-73FC5EE74D03}"/>
              </a:ext>
            </a:extLst>
          </p:cNvPr>
          <p:cNvSpPr>
            <a:spLocks noGrp="1" noRot="1" noMove="1" noResize="1" noEditPoints="1" noAdjustHandles="1" noChangeArrowheads="1" noChangeShapeType="1"/>
          </p:cNvSpPr>
          <p:nvPr>
            <p:ph type="subTitle" idx="1"/>
          </p:nvPr>
        </p:nvSpPr>
        <p:spPr>
          <a:xfrm>
            <a:off x="1143000" y="2684670"/>
            <a:ext cx="6858000" cy="744330"/>
          </a:xfrm>
        </p:spPr>
        <p:txBody>
          <a:bodyPr vert="horz" lIns="91440" tIns="45720" rIns="91440" bIns="45720" rtlCol="0" anchor="t">
            <a:normAutofit/>
          </a:bodyPr>
          <a:lstStyle/>
          <a:p>
            <a:r>
              <a:rPr lang="en-US" sz="3600" dirty="0"/>
              <a:t>Questions?</a:t>
            </a:r>
            <a:endParaRPr lang="en-US" sz="3600" dirty="0">
              <a:ea typeface="Calibri"/>
              <a:cs typeface="Calibri"/>
            </a:endParaRPr>
          </a:p>
        </p:txBody>
      </p:sp>
    </p:spTree>
    <p:extLst>
      <p:ext uri="{BB962C8B-B14F-4D97-AF65-F5344CB8AC3E}">
        <p14:creationId xmlns:p14="http://schemas.microsoft.com/office/powerpoint/2010/main" val="39312024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535E2E-32A7-67D2-CF3E-FB5BB2C3F8E0}"/>
              </a:ext>
            </a:extLst>
          </p:cNvPr>
          <p:cNvSpPr>
            <a:spLocks noGrp="1"/>
          </p:cNvSpPr>
          <p:nvPr>
            <p:ph type="ctrTitle"/>
          </p:nvPr>
        </p:nvSpPr>
        <p:spPr/>
        <p:txBody>
          <a:bodyPr>
            <a:normAutofit/>
          </a:bodyPr>
          <a:lstStyle/>
          <a:p>
            <a:r>
              <a:rPr lang="en-US" sz="3600" dirty="0"/>
              <a:t>Thank you!</a:t>
            </a:r>
          </a:p>
        </p:txBody>
      </p:sp>
      <p:sp>
        <p:nvSpPr>
          <p:cNvPr id="5" name="Subtitle 4">
            <a:extLst>
              <a:ext uri="{FF2B5EF4-FFF2-40B4-BE49-F238E27FC236}">
                <a16:creationId xmlns:a16="http://schemas.microsoft.com/office/drawing/2014/main" id="{A54722D6-478F-AB2F-C821-450B8C25D466}"/>
              </a:ext>
            </a:extLst>
          </p:cNvPr>
          <p:cNvSpPr>
            <a:spLocks noGrp="1"/>
          </p:cNvSpPr>
          <p:nvPr>
            <p:ph type="subTitle" idx="1"/>
          </p:nvPr>
        </p:nvSpPr>
        <p:spPr>
          <a:xfrm>
            <a:off x="1143000" y="3602038"/>
            <a:ext cx="6858000" cy="922461"/>
          </a:xfrm>
        </p:spPr>
        <p:txBody>
          <a:bodyPr vert="horz" lIns="91440" tIns="45720" rIns="91440" bIns="45720" rtlCol="0" anchor="t">
            <a:normAutofit/>
          </a:bodyPr>
          <a:lstStyle/>
          <a:p>
            <a:r>
              <a:rPr lang="en-US" sz="2400" dirty="0">
                <a:highlight>
                  <a:srgbClr val="FFFF00"/>
                </a:highlight>
                <a:ea typeface="Calibri"/>
                <a:cs typeface="Calibri"/>
              </a:rPr>
              <a:t> PRESENTER NAME </a:t>
            </a:r>
          </a:p>
          <a:p>
            <a:r>
              <a:rPr lang="en-US" sz="2400" dirty="0">
                <a:highlight>
                  <a:srgbClr val="FFFF00"/>
                </a:highlight>
                <a:ea typeface="Calibri"/>
                <a:cs typeface="Calibri"/>
              </a:rPr>
              <a:t>CONTACT INFORMATION</a:t>
            </a:r>
          </a:p>
        </p:txBody>
      </p:sp>
    </p:spTree>
    <p:extLst>
      <p:ext uri="{BB962C8B-B14F-4D97-AF65-F5344CB8AC3E}">
        <p14:creationId xmlns:p14="http://schemas.microsoft.com/office/powerpoint/2010/main" val="3177083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C9E4E0E-20A4-292C-73CF-73FC5EE74D03}"/>
              </a:ext>
            </a:extLst>
          </p:cNvPr>
          <p:cNvSpPr>
            <a:spLocks noGrp="1"/>
          </p:cNvSpPr>
          <p:nvPr>
            <p:ph type="subTitle" idx="1"/>
          </p:nvPr>
        </p:nvSpPr>
        <p:spPr>
          <a:xfrm>
            <a:off x="775974" y="281697"/>
            <a:ext cx="7592052" cy="724142"/>
          </a:xfrm>
        </p:spPr>
        <p:txBody>
          <a:bodyPr vert="horz" lIns="91440" tIns="45720" rIns="91440" bIns="45720" rtlCol="0" anchor="t">
            <a:normAutofit/>
          </a:bodyPr>
          <a:lstStyle/>
          <a:p>
            <a:r>
              <a:rPr lang="en-US" sz="3600" dirty="0">
                <a:highlight>
                  <a:srgbClr val="FFFF00"/>
                </a:highlight>
                <a:latin typeface="+mj-lt"/>
              </a:rPr>
              <a:t>References</a:t>
            </a:r>
          </a:p>
        </p:txBody>
      </p:sp>
      <p:sp>
        <p:nvSpPr>
          <p:cNvPr id="3" name="TextBox 2">
            <a:extLst>
              <a:ext uri="{FF2B5EF4-FFF2-40B4-BE49-F238E27FC236}">
                <a16:creationId xmlns:a16="http://schemas.microsoft.com/office/drawing/2014/main" id="{14781CAA-9E69-E8F1-F949-9D82A6FA08B8}"/>
              </a:ext>
            </a:extLst>
          </p:cNvPr>
          <p:cNvSpPr txBox="1"/>
          <p:nvPr/>
        </p:nvSpPr>
        <p:spPr>
          <a:xfrm>
            <a:off x="654517" y="1005839"/>
            <a:ext cx="7834965" cy="6103209"/>
          </a:xfrm>
          <a:prstGeom prst="rect">
            <a:avLst/>
          </a:prstGeom>
          <a:noFill/>
        </p:spPr>
        <p:txBody>
          <a:bodyPr wrap="square" rtlCol="0">
            <a:spAutoFit/>
          </a:bodyPr>
          <a:lstStyle/>
          <a:p>
            <a:pPr marL="0" marR="0">
              <a:lnSpc>
                <a:spcPct val="115000"/>
              </a:lnSpc>
              <a:spcBef>
                <a:spcPts val="0"/>
              </a:spcBef>
              <a:spcAft>
                <a:spcPts val="0"/>
              </a:spcAft>
            </a:pP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Adamis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Pharmaceuticals Corp. (2022).  How to use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Zimhi</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image.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https://zimhi.com/wp-content/uploads/2022/03/</a:t>
            </a:r>
          </a:p>
          <a:p>
            <a:pPr marL="0" marR="0">
              <a:lnSpc>
                <a:spcPct val="115000"/>
              </a:lnSpc>
              <a:spcBef>
                <a:spcPts val="0"/>
              </a:spcBef>
              <a:spcAft>
                <a:spcPts val="0"/>
              </a:spcAft>
            </a:pP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ZIMH-Prescribing-Information.pdf</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Amphastar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Pharmaceuticals, 2016. Generic Naloxone injection image.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https://amphastar.com/assets/naloxone_9-182.pdf</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Baazi</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A.R., et al. “Preventing Opiate Overdose Deaths:  Examining Objections to Take-Home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Naloxone”Journal</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of </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Health Care for the Poor and Underserved, vol 21, no. 4, 2010.</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Centers for Disease Control and Prevention. (2022).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Stop overdose—fentanyl test strips: A harm reduction strategy.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https://www.cdc.gov/drugoverdose/deaths/2020.html</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Centers for Disease Control and Prevention. (2023a)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Overdose Graphics.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https://www.cdc.gov/drugoverdose/resources/graphics/overdose.html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Centers for Disease Control and Prevention. (2023b)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Fentanyl Facts.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Retrieved from</a:t>
            </a:r>
            <a:r>
              <a:rPr lang="en-US" sz="1200" kern="100"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1200"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https://www.cdc.gov/stopoverdose/fentanyl/index.html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Centers for Disease Control and Prevention. (2023c)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How to Use Naloxone Nasal Spray</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https://www.cdc.gov/stopoverdoes/naloxone/index.html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Centers for Disease Control and Prevention. (2023d)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How to Use Injectable Naloxone.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https://www.cdc.gov/stopoverdoes/naloxone/index.html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Centers for Disease Control and Prevention. (2023e)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Synthetic Opioid Overdose Data.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https://www.cdc.gov/drugoverdose/deaths/synthetic/index.html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Centers for Disease Control and Prevention. (2023f).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Preventing an Opioid Overdose.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https://www.cdc.gov/drugoverdoes/pdf/patients/preventing-an-opoid-overdose-tip-card-a.pdf</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Centers for Disease Control and Prevention. (2023g)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Life Saving Naloxone.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https://www.cdc.gov/stopoverdose/naloxone/index.html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Centers for Disease Control and Prevention (CDC), National Center for Health Statistics (NCHS). (2023). Multiple cause of 	deaths 1999-2021. WONDER Online Database. https:..wonder.cdc.gov/mcd.html</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Enteen</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L, Bauer J, McLean R, et al. Overdose prevention and naloxone prescription for opioid users in San Francisco.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J 	Urban Health</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2010;87(6):931-941. doi:10.1007/s11524-010-9495-8</a:t>
            </a:r>
          </a:p>
          <a:p>
            <a:pPr marL="0" marR="0">
              <a:lnSpc>
                <a:spcPct val="115000"/>
              </a:lnSpc>
              <a:spcBef>
                <a:spcPts val="0"/>
              </a:spcBef>
              <a:spcAft>
                <a:spcPts val="0"/>
              </a:spcAft>
            </a:pP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Hikma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Pharmaceuticals USA Inc. (2023).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Kloxxxado</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nasal spray image.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https://kloxxado.com/what-is-kloxxado/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28916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9885-84F1-FEC4-693A-113DE3A1A70E}"/>
              </a:ext>
            </a:extLst>
          </p:cNvPr>
          <p:cNvSpPr>
            <a:spLocks noGrp="1"/>
          </p:cNvSpPr>
          <p:nvPr>
            <p:ph type="title"/>
          </p:nvPr>
        </p:nvSpPr>
        <p:spPr>
          <a:xfrm>
            <a:off x="628650" y="365126"/>
            <a:ext cx="7886700" cy="588463"/>
          </a:xfrm>
        </p:spPr>
        <p:txBody>
          <a:bodyPr/>
          <a:lstStyle/>
          <a:p>
            <a:pPr algn="ctr"/>
            <a:r>
              <a:rPr lang="en-US" sz="3600" dirty="0">
                <a:highlight>
                  <a:srgbClr val="FFFF00"/>
                </a:highlight>
              </a:rPr>
              <a:t>References</a:t>
            </a:r>
            <a:endParaRPr lang="en-US" dirty="0"/>
          </a:p>
        </p:txBody>
      </p:sp>
      <p:sp>
        <p:nvSpPr>
          <p:cNvPr id="4" name="TextBox 3">
            <a:extLst>
              <a:ext uri="{FF2B5EF4-FFF2-40B4-BE49-F238E27FC236}">
                <a16:creationId xmlns:a16="http://schemas.microsoft.com/office/drawing/2014/main" id="{170B4D62-FA95-D81E-F72F-C8D0AA571DA5}"/>
              </a:ext>
            </a:extLst>
          </p:cNvPr>
          <p:cNvSpPr txBox="1"/>
          <p:nvPr/>
        </p:nvSpPr>
        <p:spPr>
          <a:xfrm>
            <a:off x="236889" y="1096745"/>
            <a:ext cx="8073992" cy="6209392"/>
          </a:xfrm>
          <a:prstGeom prst="rect">
            <a:avLst/>
          </a:prstGeom>
          <a:noFill/>
        </p:spPr>
        <p:txBody>
          <a:bodyPr wrap="square" rtlCol="0">
            <a:spAutoFit/>
          </a:bodyPr>
          <a:lstStyle/>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Jones, J.D., et al.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No Evidence of Compensatory Drug Use Risk Behavior among Heroin Users after Receiving Take-Home 	Naloxone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Addictive Behaviors, vol. 71, 2017, pp.104-106.</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Legislative Analysis and Public Policy Association. (2022) Good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Samarititan</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Fatal Overdose Prevention and Drug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Indiced</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Homicide: Summary of State Laws. </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Massachusetts Department of Public Health. (n.d.)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Opioid Overdose Education and Naloxone Distribution: MDPH Naloxone Pilot 	Program and Core Competencies. 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https://www.mass.gov/doc/core-competencies-for-intra-nasal -   </a:t>
            </a:r>
          </a:p>
          <a:p>
            <a:pPr marL="0" marR="0">
              <a:lnSpc>
                <a:spcPct val="115000"/>
              </a:lnSpc>
              <a:spcBef>
                <a:spcPts val="0"/>
              </a:spcBef>
              <a:spcAft>
                <a:spcPts val="0"/>
              </a:spcAft>
            </a:pPr>
            <a:r>
              <a:rPr lang="en-US" sz="12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naloxone-distribution-pilot-program-participants/download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Miech</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R.S., Johnston, L.D., Patrick, M.E., O’Malley, P.M., Bachman, J.G., &amp; Schulenberg, J.E. (2023).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Monitoring the Future 	national survey results on drug use, 1975-2022:  Secondary school students.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Institute for Social Research, </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National Institute on Drug Abuse, National Institutes of Health (NIDA). 2021a.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Presecription</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Opoids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DrugFacts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https://nida.nih.gov/publications/drugfacts/prescription-opioids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National Institute on Drug Abuse, National Institutes of Health (NIDA). (2021b). </a:t>
            </a:r>
            <a:r>
              <a:rPr lang="en-US" sz="1200" i="1" kern="100" dirty="0" err="1">
                <a:effectLst/>
                <a:latin typeface="Calibri" panose="020F0502020204030204" pitchFamily="34" charset="0"/>
                <a:ea typeface="Calibri" panose="020F0502020204030204" pitchFamily="34" charset="0"/>
                <a:cs typeface="Times New Roman" panose="02020603050405020304" pitchFamily="18" charset="0"/>
              </a:rPr>
              <a:t>Fentanly</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kern="100" dirty="0" err="1">
                <a:effectLst/>
                <a:latin typeface="Calibri" panose="020F0502020204030204" pitchFamily="34" charset="0"/>
                <a:ea typeface="Calibri" panose="020F0502020204030204" pitchFamily="34" charset="0"/>
                <a:cs typeface="Times New Roman" panose="02020603050405020304" pitchFamily="18" charset="0"/>
              </a:rPr>
              <a:t>DrugFacts</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Publications.  	https://nida.nih.gov/publications/drugfacts/fentanyl</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National Institute on Drug Abuse, National Institute of Health (NIDA). (2022).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Naloxone </a:t>
            </a:r>
            <a:r>
              <a:rPr lang="en-US" sz="1200" i="1" kern="100" dirty="0" err="1">
                <a:effectLst/>
                <a:latin typeface="Calibri" panose="020F0502020204030204" pitchFamily="34" charset="0"/>
                <a:ea typeface="Calibri" panose="020F0502020204030204" pitchFamily="34" charset="0"/>
                <a:cs typeface="Times New Roman" panose="02020603050405020304" pitchFamily="18" charset="0"/>
              </a:rPr>
              <a:t>DrugFacts</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Publications.  	https://nida.nih.gov/publications/drugfacts/naloxone</a:t>
            </a:r>
          </a:p>
          <a:p>
            <a:pPr marL="0" marR="0">
              <a:lnSpc>
                <a:spcPct val="115000"/>
              </a:lnSpc>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National Institute on Drug Abuse, National Institute of Health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n.d.a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Opioids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Retrieved from </a:t>
            </a:r>
          </a:p>
          <a:p>
            <a:pPr marL="0" marR="0">
              <a:lnSpc>
                <a:spcPct val="115000"/>
              </a:lnSpc>
              <a:spcBef>
                <a:spcPts val="0"/>
              </a:spcBef>
              <a:spcAft>
                <a:spcPts val="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https://nida.nih.gov/research  topics/opioids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National Institute on Drug Abuse, National Institute of Health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n.d.b.</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Commonly</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Used Drug Charts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https://nida.nih.gov/research-topics/commonly-used-drugs-charts#prescription-opioids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National Institute on Drug Abuse, National Institute of Health (2023a)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Prescription</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Opioids Drug Facts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https://nida.nih.gov/publications/drugfacts/prescription-opioids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National Institute of Drug Abuse, National Institute of Health (2023b)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Drug Overdose Death Rates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https://nida.nih.gov/research-topics/trends-statistics/overdose-death-rates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National Institute of Drug Abuse, National Institute of Health (2023c)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Parents and Educators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https://nida.nih.gov/research-topics/parents-educators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730678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FDEA0-B73E-7317-7232-B2A4C71AE138}"/>
              </a:ext>
            </a:extLst>
          </p:cNvPr>
          <p:cNvSpPr>
            <a:spLocks noGrp="1"/>
          </p:cNvSpPr>
          <p:nvPr>
            <p:ph type="title"/>
          </p:nvPr>
        </p:nvSpPr>
        <p:spPr>
          <a:xfrm>
            <a:off x="628650" y="365127"/>
            <a:ext cx="7886700" cy="601032"/>
          </a:xfrm>
        </p:spPr>
        <p:txBody>
          <a:bodyPr>
            <a:normAutofit/>
          </a:bodyPr>
          <a:lstStyle/>
          <a:p>
            <a:pPr algn="ctr"/>
            <a:r>
              <a:rPr lang="en-US" sz="3600" dirty="0">
                <a:highlight>
                  <a:srgbClr val="FFFF00"/>
                </a:highlight>
              </a:rPr>
              <a:t>References</a:t>
            </a:r>
            <a:endParaRPr lang="en-US" sz="3600" dirty="0"/>
          </a:p>
        </p:txBody>
      </p:sp>
      <p:sp>
        <p:nvSpPr>
          <p:cNvPr id="4" name="TextBox 3">
            <a:extLst>
              <a:ext uri="{FF2B5EF4-FFF2-40B4-BE49-F238E27FC236}">
                <a16:creationId xmlns:a16="http://schemas.microsoft.com/office/drawing/2014/main" id="{3B33BCE0-CDEC-D062-B5DA-CEE79CBEBEF9}"/>
              </a:ext>
            </a:extLst>
          </p:cNvPr>
          <p:cNvSpPr txBox="1"/>
          <p:nvPr/>
        </p:nvSpPr>
        <p:spPr>
          <a:xfrm>
            <a:off x="470569" y="1210644"/>
            <a:ext cx="8044782" cy="6075509"/>
          </a:xfrm>
          <a:prstGeom prst="rect">
            <a:avLst/>
          </a:prstGeom>
          <a:noFill/>
        </p:spPr>
        <p:txBody>
          <a:bodyPr wrap="square" rtlCol="0">
            <a:spAutoFit/>
          </a:bodyPr>
          <a:lstStyle/>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National Institute of Drug Abuse, National Institute of Health (2023d)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Naloxone Drug Facts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https://nida.nih.gov/publications/drugfacts/naloxone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National Institute of Drug Abuse, National Institute of Health (2023e)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Xylazine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Retrieved from</a:t>
            </a:r>
          </a:p>
          <a:p>
            <a:pPr marL="0" marR="0">
              <a:lnSpc>
                <a:spcPct val="115000"/>
              </a:lnSpc>
              <a:spcBef>
                <a:spcPts val="0"/>
              </a:spcBef>
              <a:spcAft>
                <a:spcPts val="0"/>
              </a:spcAft>
            </a:pPr>
            <a:r>
              <a:rPr lang="en-US"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https://nida.nih.gov/research-topics/xylazine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National Institute of Neurological Disorders and Stroke. (2023)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Cerebral Hypoxia.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https://www.ninds.nih.gov/health-information/disorders/cerebral-hypoxia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National Library of Medicine. (2017)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Emergency Medical Service Response Times In </a:t>
            </a:r>
            <a:r>
              <a:rPr lang="en-US" sz="1200" i="1" kern="100" dirty="0" err="1">
                <a:effectLst/>
                <a:latin typeface="Calibri" panose="020F0502020204030204" pitchFamily="34" charset="0"/>
                <a:ea typeface="Calibri" panose="020F0502020204030204" pitchFamily="34" charset="0"/>
                <a:cs typeface="Times New Roman" panose="02020603050405020304" pitchFamily="18" charset="0"/>
              </a:rPr>
              <a:t>Rual</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 Suburban, and Urban Areas.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JAMA </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Surgery 2017Juy 19.DOI: 10.1001/jamasurg.2017.2230. 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https://www.ncbi.nlm.nih.gov/pmc/articles/PMC5831456/</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Substance Abuse and Mental Health Services Administration. Department of Health and Human Services. (2023a)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SAMSHA- 	Opioid Overdose Prevention Toolkit.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Retrieved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https://store.samhsa.gov/sites/default/files/d7/priv/sma18 4742.pdf</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Substance Abuse and Mental Health Services Administration. Department of Health and Human Services. (2023b)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SAMSHA- 	Opioid Overdose Prevention Toolkit- Five essential Steps for Responders.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https://store.samhsa.gov/sites/default/files/d7/priv/five-essential-steps-for-first-responders.pdf</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Tanz</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LJ, Dinwiddie AT, Mattson CL, O’Donnell J, Davis NL. Drug Overdose Deaths Among Persons Aged 10–19 Years — United 	States, July 2019–December 2021. MMWR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Morb</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Mortal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Wkly</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Rep 2022;71:1576–1582. </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DOI: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http://dx.doi.org/10.15585/mmwr.mm7150a2</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Wagner, K.D., et al. “Evaluation of an Overdoes Prevention and Responses Training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for Injection Drug Users in the 	Skid Row Area of Los Angeles, CA”. International Journal</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Walley AY, Xuan Z, Hackman HH, et al. Opioid overdose rates and implementation of overdose education and nasal naloxone 	distribution in Massachusetts: interrupted time series analysis. BMJ. 2013;346:f174.</a:t>
            </a: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U.S. Food and Drug Administration. (2023a)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FDA Alerts Healthcare Professionals of Risks to Patients Exposed to Xylazine.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Retrieved from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https://www.fda.gov/drugs/drug-safety-and-availability/fda-alerts-health-care-professionals-risks</a:t>
            </a:r>
          </a:p>
          <a:p>
            <a:pPr marL="0" marR="0">
              <a:lnSpc>
                <a:spcPct val="115000"/>
              </a:lnSpc>
              <a:spcBef>
                <a:spcPts val="0"/>
              </a:spcBef>
              <a:spcAft>
                <a:spcPts val="0"/>
              </a:spcAft>
            </a:pPr>
            <a:r>
              <a:rPr lang="en-US" sz="12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	</a:t>
            </a:r>
            <a:r>
              <a:rPr lang="en-US"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-patients-exposed-xylazine-illicit-drugs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U.S. Food and Drug Administration. (2023b)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Safe Opioid Disposal: Remove the Risk Outreach Toolkit.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Retrieved from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https://www.fda.gov/drugs/safe-disposal-medicines/safe-opioid-disposal-remove-risk-outreach-toolkit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635892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CDC53BC-524A-0FCB-8E88-DE921E1F5D10}"/>
              </a:ext>
            </a:extLst>
          </p:cNvPr>
          <p:cNvPicPr>
            <a:picLocks noGrp="1" noChangeAspect="1"/>
          </p:cNvPicPr>
          <p:nvPr>
            <p:ph idx="1"/>
          </p:nvPr>
        </p:nvPicPr>
        <p:blipFill rotWithShape="1">
          <a:blip r:embed="rId4"/>
          <a:srcRect l="32935" t="14868"/>
          <a:stretch/>
        </p:blipFill>
        <p:spPr>
          <a:xfrm>
            <a:off x="1214235" y="1111725"/>
            <a:ext cx="6703172" cy="5177437"/>
          </a:xfrm>
          <a:prstGeom prst="rect">
            <a:avLst/>
          </a:prstGeom>
        </p:spPr>
      </p:pic>
      <p:pic>
        <p:nvPicPr>
          <p:cNvPr id="2" name="Content Placeholder 3">
            <a:extLst>
              <a:ext uri="{FF2B5EF4-FFF2-40B4-BE49-F238E27FC236}">
                <a16:creationId xmlns:a16="http://schemas.microsoft.com/office/drawing/2014/main" id="{6E7312F7-0D75-DB6B-F9A4-9B0C1ED2D146}"/>
              </a:ext>
            </a:extLst>
          </p:cNvPr>
          <p:cNvPicPr>
            <a:picLocks noChangeAspect="1"/>
          </p:cNvPicPr>
          <p:nvPr/>
        </p:nvPicPr>
        <p:blipFill rotWithShape="1">
          <a:blip r:embed="rId4"/>
          <a:srcRect b="86554"/>
          <a:stretch/>
        </p:blipFill>
        <p:spPr>
          <a:xfrm>
            <a:off x="208076" y="210352"/>
            <a:ext cx="8727847" cy="713474"/>
          </a:xfrm>
          <a:prstGeom prst="rect">
            <a:avLst/>
          </a:prstGeom>
        </p:spPr>
      </p:pic>
      <p:sp>
        <p:nvSpPr>
          <p:cNvPr id="5" name="TextBox 4">
            <a:extLst>
              <a:ext uri="{FF2B5EF4-FFF2-40B4-BE49-F238E27FC236}">
                <a16:creationId xmlns:a16="http://schemas.microsoft.com/office/drawing/2014/main" id="{979E2DE4-124C-7441-F06D-FF31BD890D65}"/>
              </a:ext>
            </a:extLst>
          </p:cNvPr>
          <p:cNvSpPr txBox="1">
            <a:spLocks noGrp="1" noRot="1" noMove="1" noResize="1" noEditPoints="1" noAdjustHandles="1" noChangeArrowheads="1" noChangeShapeType="1"/>
          </p:cNvSpPr>
          <p:nvPr/>
        </p:nvSpPr>
        <p:spPr>
          <a:xfrm>
            <a:off x="208076" y="6369126"/>
            <a:ext cx="8727847" cy="278522"/>
          </a:xfrm>
          <a:prstGeom prst="rect">
            <a:avLst/>
          </a:prstGeom>
          <a:noFill/>
        </p:spPr>
        <p:txBody>
          <a:bodyPr wrap="square" rtlCol="0">
            <a:spAutoFit/>
          </a:bodyPr>
          <a:lstStyle/>
          <a:p>
            <a:pPr algn="ctr"/>
            <a:r>
              <a:rPr lang="en-US" sz="1200" dirty="0"/>
              <a:t>(CDC, 2023a)</a:t>
            </a:r>
          </a:p>
        </p:txBody>
      </p:sp>
    </p:spTree>
    <p:custDataLst>
      <p:tags r:id="rId1"/>
    </p:custDataLst>
    <p:extLst>
      <p:ext uri="{BB962C8B-B14F-4D97-AF65-F5344CB8AC3E}">
        <p14:creationId xmlns:p14="http://schemas.microsoft.com/office/powerpoint/2010/main" val="23783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C286FA-84F5-FD0B-152F-D7BCFEC5D380}"/>
              </a:ext>
            </a:extLst>
          </p:cNvPr>
          <p:cNvSpPr>
            <a:spLocks noGrp="1"/>
          </p:cNvSpPr>
          <p:nvPr>
            <p:ph type="title"/>
          </p:nvPr>
        </p:nvSpPr>
        <p:spPr>
          <a:xfrm>
            <a:off x="279734" y="174709"/>
            <a:ext cx="5368960" cy="1027257"/>
          </a:xfrm>
        </p:spPr>
        <p:txBody>
          <a:bodyPr vert="horz" lIns="91440" tIns="45720" rIns="91440" bIns="45720" rtlCol="0" anchor="ctr">
            <a:normAutofit/>
          </a:bodyPr>
          <a:lstStyle/>
          <a:p>
            <a:pPr algn="l" eaLnBrk="1" hangingPunct="1">
              <a:lnSpc>
                <a:spcPct val="90000"/>
              </a:lnSpc>
            </a:pPr>
            <a:r>
              <a:rPr lang="en-US" sz="3600" dirty="0"/>
              <a:t>What are opioids?</a:t>
            </a:r>
          </a:p>
        </p:txBody>
      </p:sp>
      <p:sp>
        <p:nvSpPr>
          <p:cNvPr id="5" name="Content Placeholder 4">
            <a:extLst>
              <a:ext uri="{FF2B5EF4-FFF2-40B4-BE49-F238E27FC236}">
                <a16:creationId xmlns:a16="http://schemas.microsoft.com/office/drawing/2014/main" id="{0FD89105-3F36-010D-79BA-13BCFFD2E0B9}"/>
              </a:ext>
            </a:extLst>
          </p:cNvPr>
          <p:cNvSpPr>
            <a:spLocks noGrp="1"/>
          </p:cNvSpPr>
          <p:nvPr>
            <p:ph sz="half" idx="1"/>
          </p:nvPr>
        </p:nvSpPr>
        <p:spPr>
          <a:xfrm>
            <a:off x="116886" y="1392382"/>
            <a:ext cx="4979698" cy="2645362"/>
          </a:xfrm>
        </p:spPr>
        <p:txBody>
          <a:bodyPr vert="horz" lIns="91440" tIns="45720" rIns="91440" bIns="45720" rtlCol="0">
            <a:normAutofit/>
          </a:bodyPr>
          <a:lstStyle/>
          <a:p>
            <a:pPr marL="0" indent="0" eaLnBrk="1" hangingPunct="1">
              <a:lnSpc>
                <a:spcPct val="90000"/>
              </a:lnSpc>
              <a:buNone/>
            </a:pPr>
            <a:r>
              <a:rPr lang="en-US" sz="2400" dirty="0"/>
              <a:t>Opioids bind to receptors in the brain that reduce the body’s perception of pain and create feelings of relaxation and pleasure.</a:t>
            </a:r>
          </a:p>
          <a:p>
            <a:pPr marL="0" indent="0">
              <a:lnSpc>
                <a:spcPct val="90000"/>
              </a:lnSpc>
              <a:buNone/>
            </a:pPr>
            <a:endParaRPr lang="en-US" sz="2400" dirty="0">
              <a:cs typeface="Calibri"/>
            </a:endParaRPr>
          </a:p>
          <a:p>
            <a:pPr marL="0" indent="0" eaLnBrk="1" hangingPunct="1">
              <a:lnSpc>
                <a:spcPct val="90000"/>
              </a:lnSpc>
              <a:buNone/>
            </a:pPr>
            <a:r>
              <a:rPr lang="en-US" sz="2400" dirty="0"/>
              <a:t>Taking opioids regularly can lead to an opioid use disorder.</a:t>
            </a:r>
          </a:p>
        </p:txBody>
      </p:sp>
      <p:pic>
        <p:nvPicPr>
          <p:cNvPr id="6" name="Picture 5" descr="A picture containing screenshot, invertebrate, worm, art&#10;&#10;Description automatically generated">
            <a:extLst>
              <a:ext uri="{FF2B5EF4-FFF2-40B4-BE49-F238E27FC236}">
                <a16:creationId xmlns:a16="http://schemas.microsoft.com/office/drawing/2014/main" id="{B67A9FED-EA7A-7B9D-7EEE-186FCD6DB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584" y="593130"/>
            <a:ext cx="3767682" cy="2911391"/>
          </a:xfrm>
          <a:prstGeom prst="rect">
            <a:avLst/>
          </a:prstGeom>
        </p:spPr>
      </p:pic>
      <p:sp>
        <p:nvSpPr>
          <p:cNvPr id="2" name="TextBox 1">
            <a:extLst>
              <a:ext uri="{FF2B5EF4-FFF2-40B4-BE49-F238E27FC236}">
                <a16:creationId xmlns:a16="http://schemas.microsoft.com/office/drawing/2014/main" id="{39379928-141B-003A-DBF7-826CB0D25987}"/>
              </a:ext>
            </a:extLst>
          </p:cNvPr>
          <p:cNvSpPr txBox="1"/>
          <p:nvPr/>
        </p:nvSpPr>
        <p:spPr>
          <a:xfrm>
            <a:off x="116886" y="4246248"/>
            <a:ext cx="8747380" cy="2086725"/>
          </a:xfrm>
          <a:prstGeom prst="rect">
            <a:avLst/>
          </a:prstGeom>
          <a:noFill/>
        </p:spPr>
        <p:txBody>
          <a:bodyPr wrap="square" rtlCol="0">
            <a:spAutoFit/>
          </a:bodyPr>
          <a:lstStyle/>
          <a:p>
            <a:pPr marL="0" indent="-228600" eaLnBrk="1" hangingPunct="1">
              <a:lnSpc>
                <a:spcPct val="90000"/>
              </a:lnSpc>
            </a:pPr>
            <a:r>
              <a:rPr lang="en-US" sz="2400" dirty="0"/>
              <a:t>Opioids include:</a:t>
            </a:r>
            <a:endParaRPr lang="en-US" sz="2400" dirty="0">
              <a:cs typeface="Calibri"/>
            </a:endParaRPr>
          </a:p>
          <a:p>
            <a:pPr marL="514350" lvl="1" indent="-342900" eaLnBrk="1" hangingPunct="1">
              <a:lnSpc>
                <a:spcPct val="90000"/>
              </a:lnSpc>
              <a:buFont typeface="Arial" panose="020B0604020202020204" pitchFamily="34" charset="0"/>
              <a:buChar char="•"/>
            </a:pPr>
            <a:r>
              <a:rPr lang="en-US" sz="2400" b="1" dirty="0"/>
              <a:t>Heroin</a:t>
            </a:r>
            <a:endParaRPr lang="en-US" sz="2400" b="1" dirty="0">
              <a:cs typeface="Calibri"/>
            </a:endParaRPr>
          </a:p>
          <a:p>
            <a:pPr marL="514350" lvl="1" indent="-342900">
              <a:lnSpc>
                <a:spcPct val="90000"/>
              </a:lnSpc>
              <a:buFont typeface="Arial" panose="020B0604020202020204" pitchFamily="34" charset="0"/>
              <a:buChar char="•"/>
            </a:pPr>
            <a:r>
              <a:rPr lang="en-US" sz="2400" b="1" dirty="0"/>
              <a:t>Synthetic</a:t>
            </a:r>
            <a:r>
              <a:rPr lang="en-US" sz="2400" b="1" dirty="0">
                <a:cs typeface="Calibri"/>
              </a:rPr>
              <a:t> opioids </a:t>
            </a:r>
            <a:r>
              <a:rPr lang="en-US" sz="2400" dirty="0">
                <a:cs typeface="Calibri"/>
              </a:rPr>
              <a:t>like </a:t>
            </a:r>
            <a:r>
              <a:rPr lang="en-US" sz="2400" b="1" dirty="0">
                <a:cs typeface="Calibri"/>
              </a:rPr>
              <a:t>fentanyl</a:t>
            </a:r>
            <a:endParaRPr lang="en-US" sz="2400" b="1" dirty="0"/>
          </a:p>
          <a:p>
            <a:pPr marL="514350" lvl="1" indent="-342900" eaLnBrk="1" hangingPunct="1">
              <a:lnSpc>
                <a:spcPct val="90000"/>
              </a:lnSpc>
              <a:buFont typeface="Arial" panose="020B0604020202020204" pitchFamily="34" charset="0"/>
              <a:buChar char="•"/>
            </a:pPr>
            <a:r>
              <a:rPr lang="en-US" sz="2400" b="1" dirty="0"/>
              <a:t>Prescription pain medications</a:t>
            </a:r>
            <a:r>
              <a:rPr lang="en-US" sz="2400" dirty="0"/>
              <a:t> like codeine, hydrocodone, hydromorphone, meperidine, morphine, oxycodone</a:t>
            </a:r>
          </a:p>
          <a:p>
            <a:pPr marL="171450" lvl="1" eaLnBrk="1" hangingPunct="1">
              <a:lnSpc>
                <a:spcPct val="90000"/>
              </a:lnSpc>
            </a:pPr>
            <a:endParaRPr lang="en-US" sz="1200" dirty="0"/>
          </a:p>
          <a:p>
            <a:pPr marL="171450" lvl="1" eaLnBrk="1" hangingPunct="1">
              <a:lnSpc>
                <a:spcPct val="90000"/>
              </a:lnSpc>
            </a:pPr>
            <a:r>
              <a:rPr lang="en-US" sz="1200" dirty="0"/>
              <a:t>(NIDA, 2021)</a:t>
            </a:r>
          </a:p>
        </p:txBody>
      </p:sp>
      <p:sp>
        <p:nvSpPr>
          <p:cNvPr id="7" name="TextBox 6">
            <a:extLst>
              <a:ext uri="{FF2B5EF4-FFF2-40B4-BE49-F238E27FC236}">
                <a16:creationId xmlns:a16="http://schemas.microsoft.com/office/drawing/2014/main" id="{021F5F8D-0536-3D9E-EAE7-E74CE61A2D9C}"/>
              </a:ext>
            </a:extLst>
          </p:cNvPr>
          <p:cNvSpPr txBox="1"/>
          <p:nvPr/>
        </p:nvSpPr>
        <p:spPr>
          <a:xfrm>
            <a:off x="5095066" y="3504521"/>
            <a:ext cx="3767682" cy="461665"/>
          </a:xfrm>
          <a:prstGeom prst="rect">
            <a:avLst/>
          </a:prstGeom>
          <a:noFill/>
        </p:spPr>
        <p:txBody>
          <a:bodyPr wrap="square" rtlCol="0">
            <a:spAutoFit/>
          </a:bodyPr>
          <a:lstStyle/>
          <a:p>
            <a:r>
              <a:rPr lang="en-US" sz="1200" dirty="0"/>
              <a:t>Figure 4: From NIDA retrieved from  Flickr, https://flic.kr/p/2kcLpWE</a:t>
            </a:r>
          </a:p>
        </p:txBody>
      </p:sp>
    </p:spTree>
    <p:custDataLst>
      <p:tags r:id="rId1"/>
    </p:custDataLst>
    <p:extLst>
      <p:ext uri="{BB962C8B-B14F-4D97-AF65-F5344CB8AC3E}">
        <p14:creationId xmlns:p14="http://schemas.microsoft.com/office/powerpoint/2010/main" val="583110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0653-AE30-8C2F-BC75-D74C05FC44DA}"/>
              </a:ext>
            </a:extLst>
          </p:cNvPr>
          <p:cNvSpPr>
            <a:spLocks noGrp="1"/>
          </p:cNvSpPr>
          <p:nvPr>
            <p:ph type="title"/>
          </p:nvPr>
        </p:nvSpPr>
        <p:spPr>
          <a:xfrm>
            <a:off x="628649" y="365126"/>
            <a:ext cx="8410419" cy="1325563"/>
          </a:xfrm>
        </p:spPr>
        <p:txBody>
          <a:bodyPr>
            <a:normAutofit/>
          </a:bodyPr>
          <a:lstStyle/>
          <a:p>
            <a:pPr algn="ctr"/>
            <a:r>
              <a:rPr lang="en-US" sz="3600" dirty="0">
                <a:ea typeface="+mj-lt"/>
                <a:cs typeface="+mj-lt"/>
              </a:rPr>
              <a:t>Medications can help treat opioid use disorder, overdose, and withdrawal</a:t>
            </a:r>
            <a:endParaRPr lang="en-US" sz="3600" dirty="0">
              <a:cs typeface="Calibri Light"/>
            </a:endParaRPr>
          </a:p>
        </p:txBody>
      </p:sp>
      <p:pic>
        <p:nvPicPr>
          <p:cNvPr id="4" name="Picture 4">
            <a:extLst>
              <a:ext uri="{FF2B5EF4-FFF2-40B4-BE49-F238E27FC236}">
                <a16:creationId xmlns:a16="http://schemas.microsoft.com/office/drawing/2014/main" id="{9ED63787-68D1-3500-E09F-CBB7884AF02C}"/>
              </a:ext>
            </a:extLst>
          </p:cNvPr>
          <p:cNvPicPr>
            <a:picLocks noChangeAspect="1"/>
          </p:cNvPicPr>
          <p:nvPr/>
        </p:nvPicPr>
        <p:blipFill>
          <a:blip r:embed="rId3"/>
          <a:stretch>
            <a:fillRect/>
          </a:stretch>
        </p:blipFill>
        <p:spPr>
          <a:xfrm>
            <a:off x="817384" y="1587709"/>
            <a:ext cx="7509232" cy="4699790"/>
          </a:xfrm>
          <a:prstGeom prst="rect">
            <a:avLst/>
          </a:prstGeom>
        </p:spPr>
      </p:pic>
      <p:sp>
        <p:nvSpPr>
          <p:cNvPr id="3" name="TextBox 2">
            <a:extLst>
              <a:ext uri="{FF2B5EF4-FFF2-40B4-BE49-F238E27FC236}">
                <a16:creationId xmlns:a16="http://schemas.microsoft.com/office/drawing/2014/main" id="{EE06FC00-BC28-2B67-8324-F76A3B6F8397}"/>
              </a:ext>
            </a:extLst>
          </p:cNvPr>
          <p:cNvSpPr txBox="1"/>
          <p:nvPr/>
        </p:nvSpPr>
        <p:spPr>
          <a:xfrm>
            <a:off x="817384" y="6287499"/>
            <a:ext cx="7509232" cy="276999"/>
          </a:xfrm>
          <a:prstGeom prst="rect">
            <a:avLst/>
          </a:prstGeom>
          <a:noFill/>
        </p:spPr>
        <p:txBody>
          <a:bodyPr wrap="square" rtlCol="0">
            <a:spAutoFit/>
          </a:bodyPr>
          <a:lstStyle/>
          <a:p>
            <a:pPr algn="ctr"/>
            <a:r>
              <a:rPr lang="en-US" sz="1200" b="0" i="0" dirty="0">
                <a:solidFill>
                  <a:srgbClr val="474747"/>
                </a:solidFill>
                <a:effectLst/>
                <a:latin typeface="Open Sans"/>
                <a:ea typeface="Open Sans"/>
                <a:cs typeface="Open Sans"/>
              </a:rPr>
              <a:t>(NIDA, 2021</a:t>
            </a:r>
            <a:r>
              <a:rPr lang="en-US" sz="1200" dirty="0">
                <a:solidFill>
                  <a:srgbClr val="474747"/>
                </a:solidFill>
                <a:latin typeface="Open Sans"/>
                <a:ea typeface="Open Sans"/>
                <a:cs typeface="Open Sans"/>
              </a:rPr>
              <a:t>)</a:t>
            </a:r>
            <a:endParaRPr lang="en-US" sz="1200" dirty="0"/>
          </a:p>
        </p:txBody>
      </p:sp>
    </p:spTree>
    <p:extLst>
      <p:ext uri="{BB962C8B-B14F-4D97-AF65-F5344CB8AC3E}">
        <p14:creationId xmlns:p14="http://schemas.microsoft.com/office/powerpoint/2010/main" val="177824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9504-4A01-C257-79D4-9069121BC4DA}"/>
              </a:ext>
            </a:extLst>
          </p:cNvPr>
          <p:cNvSpPr>
            <a:spLocks noGrp="1"/>
          </p:cNvSpPr>
          <p:nvPr>
            <p:ph type="title"/>
          </p:nvPr>
        </p:nvSpPr>
        <p:spPr>
          <a:xfrm>
            <a:off x="351148" y="2857500"/>
            <a:ext cx="8441703" cy="1143000"/>
          </a:xfrm>
        </p:spPr>
        <p:txBody>
          <a:bodyPr>
            <a:noAutofit/>
          </a:bodyPr>
          <a:lstStyle/>
          <a:p>
            <a:pPr algn="ctr"/>
            <a:r>
              <a:rPr lang="en-US" sz="3600" dirty="0"/>
              <a:t>Drug Use and Drug Overdose Among Teens</a:t>
            </a:r>
          </a:p>
        </p:txBody>
      </p:sp>
    </p:spTree>
    <p:extLst>
      <p:ext uri="{BB962C8B-B14F-4D97-AF65-F5344CB8AC3E}">
        <p14:creationId xmlns:p14="http://schemas.microsoft.com/office/powerpoint/2010/main" val="27556950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3d1991c6-2b8f-49e6-9707-6d255dbcdb52" xsi:nil="true"/>
    <Subcategory xmlns="3d1991c6-2b8f-49e6-9707-6d255dbcdb52" xsi:nil="true"/>
    <PublishingExpirationDate xmlns="http://schemas.microsoft.com/sharepoint/v3" xsi:nil="true"/>
    <PublishingStartDate xmlns="http://schemas.microsoft.com/sharepoint/v3" xsi:nil="true"/>
    <Category xmlns="3d1991c6-2b8f-49e6-9707-6d255dbcdb5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7A42B20FB0A5419F2ECFBF1692E391" ma:contentTypeVersion="6" ma:contentTypeDescription="Create a new document." ma:contentTypeScope="" ma:versionID="7805ec381a9e5118acc26a4d979ab0de">
  <xsd:schema xmlns:xsd="http://www.w3.org/2001/XMLSchema" xmlns:xs="http://www.w3.org/2001/XMLSchema" xmlns:p="http://schemas.microsoft.com/office/2006/metadata/properties" xmlns:ns1="http://schemas.microsoft.com/sharepoint/v3" xmlns:ns2="3d1991c6-2b8f-49e6-9707-6d255dbcdb52" xmlns:ns3="fb5efbfa-eb80-4141-a14d-55d8a970f1ae" targetNamespace="http://schemas.microsoft.com/office/2006/metadata/properties" ma:root="true" ma:fieldsID="805d9f5d402983856aaea4c6dada99e9" ns1:_="" ns2:_="" ns3:_="">
    <xsd:import namespace="http://schemas.microsoft.com/sharepoint/v3"/>
    <xsd:import namespace="3d1991c6-2b8f-49e6-9707-6d255dbcdb52"/>
    <xsd:import namespace="fb5efbfa-eb80-4141-a14d-55d8a970f1ae"/>
    <xsd:element name="properties">
      <xsd:complexType>
        <xsd:sequence>
          <xsd:element name="documentManagement">
            <xsd:complexType>
              <xsd:all>
                <xsd:element ref="ns2:Category" minOccurs="0"/>
                <xsd:element ref="ns2:Subcategory" minOccurs="0"/>
                <xsd:element ref="ns2:Date"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1991c6-2b8f-49e6-9707-6d255dbcdb52" elementFormDefault="qualified">
    <xsd:import namespace="http://schemas.microsoft.com/office/2006/documentManagement/types"/>
    <xsd:import namespace="http://schemas.microsoft.com/office/infopath/2007/PartnerControls"/>
    <xsd:element name="Category" ma:index="2" nillable="true" ma:displayName="Category" ma:internalName="Category">
      <xsd:simpleType>
        <xsd:restriction base="dms:Text">
          <xsd:maxLength value="255"/>
        </xsd:restriction>
      </xsd:simpleType>
    </xsd:element>
    <xsd:element name="Subcategory" ma:index="3" nillable="true" ma:displayName="Subcategory" ma:internalName="Subcategory">
      <xsd:simpleType>
        <xsd:restriction base="dms:Text">
          <xsd:maxLength value="255"/>
        </xsd:restriction>
      </xsd:simpleType>
    </xsd:element>
    <xsd:element name="Date" ma:index="4"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b5efbfa-eb80-4141-a14d-55d8a970f1ae"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729BC7-1A9A-406D-B9DD-D6282FDEDCF8}">
  <ds:schemaRefs>
    <ds:schemaRef ds:uri="http://schemas.microsoft.com/office/2006/documentManagement/types"/>
    <ds:schemaRef ds:uri="http://schemas.openxmlformats.org/package/2006/metadata/core-properties"/>
    <ds:schemaRef ds:uri="http://schemas.microsoft.com/office/infopath/2007/PartnerControls"/>
    <ds:schemaRef ds:uri="1c6391db-1efa-43be-ab3b-c7932e0c5cae"/>
    <ds:schemaRef ds:uri="http://schemas.microsoft.com/office/2006/metadata/properties"/>
    <ds:schemaRef ds:uri="75e8d7ae-df46-493c-8d4f-5c5a40db0ee2"/>
    <ds:schemaRef ds:uri="http://www.w3.org/XML/1998/namespace"/>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1ADFC8E3-8705-4B94-9FD5-B001B7056D73}">
  <ds:schemaRefs>
    <ds:schemaRef ds:uri="http://schemas.microsoft.com/sharepoint/v3/contenttype/forms"/>
  </ds:schemaRefs>
</ds:datastoreItem>
</file>

<file path=customXml/itemProps3.xml><?xml version="1.0" encoding="utf-8"?>
<ds:datastoreItem xmlns:ds="http://schemas.openxmlformats.org/officeDocument/2006/customXml" ds:itemID="{D932A7BD-1C14-4D16-A0D9-5011CE092D43}"/>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emplate>Office Theme 2013 - 2022</Template>
  <TotalTime>2587</TotalTime>
  <Words>8368</Words>
  <Application>Microsoft Office PowerPoint</Application>
  <PresentationFormat>On-screen Show (4:3)</PresentationFormat>
  <Paragraphs>654</Paragraphs>
  <Slides>56</Slides>
  <Notes>56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56</vt:i4>
      </vt:variant>
    </vt:vector>
  </HeadingPairs>
  <TitlesOfParts>
    <vt:vector size="69" baseType="lpstr">
      <vt:lpstr>Arial</vt:lpstr>
      <vt:lpstr>Arial,Sans-Serif</vt:lpstr>
      <vt:lpstr>Calibri</vt:lpstr>
      <vt:lpstr>Calibri Light</vt:lpstr>
      <vt:lpstr>Fira Sans</vt:lpstr>
      <vt:lpstr>Georgia</vt:lpstr>
      <vt:lpstr>Helvetica Neue Medium</vt:lpstr>
      <vt:lpstr>Open Sans</vt:lpstr>
      <vt:lpstr>Segoe UI</vt:lpstr>
      <vt:lpstr>WordVisi_MSFontService</vt:lpstr>
      <vt:lpstr>Office Theme</vt:lpstr>
      <vt:lpstr>1_Office Theme</vt:lpstr>
      <vt:lpstr>Office Theme</vt:lpstr>
      <vt:lpstr>Naloxone in Schools  Training For School Staff </vt:lpstr>
      <vt:lpstr>Contents</vt:lpstr>
      <vt:lpstr>Scope of the Problem: The Drug Overdose Crisis</vt:lpstr>
      <vt:lpstr>The Drug Overdose Crisis</vt:lpstr>
      <vt:lpstr>The Drug Overdose Crisis</vt:lpstr>
      <vt:lpstr>PowerPoint Presentation</vt:lpstr>
      <vt:lpstr>What are opioids?</vt:lpstr>
      <vt:lpstr>Medications can help treat opioid use disorder, overdose, and withdrawal</vt:lpstr>
      <vt:lpstr>Drug Use and Drug Overdose Among Teens</vt:lpstr>
      <vt:lpstr>Drug Use Among Young People:  Facts &amp; Statistics</vt:lpstr>
      <vt:lpstr> Adolescent Overdose Deaths have Increased Dramatically </vt:lpstr>
      <vt:lpstr>What is Fentanyl?</vt:lpstr>
      <vt:lpstr>PowerPoint Presentation</vt:lpstr>
      <vt:lpstr>Fentanyl mixed into other drugs is a driver of teen overdose deaths</vt:lpstr>
      <vt:lpstr>PowerPoint Presentation</vt:lpstr>
      <vt:lpstr>Understanding Opioid Overdoses</vt:lpstr>
      <vt:lpstr>What Is an Opioid Overdose?</vt:lpstr>
      <vt:lpstr>PowerPoint Presentation</vt:lpstr>
      <vt:lpstr>Who is at risk of an opioid overdose? </vt:lpstr>
      <vt:lpstr>Opioid Overdose Reversal Medications</vt:lpstr>
      <vt:lpstr>Learn About Naloxone</vt:lpstr>
      <vt:lpstr>Naloxone is Safe to Use</vt:lpstr>
      <vt:lpstr>Naloxone Should Be Given as Soon as Possible</vt:lpstr>
      <vt:lpstr>Debunking Naloxone Myths</vt:lpstr>
      <vt:lpstr>How to Respond to an Opioid Overdose</vt:lpstr>
      <vt:lpstr> How to Respond to an Overdose:  Recognize Respond Reverse Respirations Refer </vt:lpstr>
      <vt:lpstr>Recognize the signs  </vt:lpstr>
      <vt:lpstr> How to Respond to an Overdose:  Recognize Respond REVERSE Respirations Refer </vt:lpstr>
      <vt:lpstr>Respond by Calling for Help Immediately  </vt:lpstr>
      <vt:lpstr> How to Respond to an Overdose:  Recognize Respond Reverse respirations Refer </vt:lpstr>
      <vt:lpstr>Know how to administer naloxone nasal sprays</vt:lpstr>
      <vt:lpstr>Generic Naloxone: Nasal Spray</vt:lpstr>
      <vt:lpstr>How to Administer Naloxone Nasal Spray (Generic)</vt:lpstr>
      <vt:lpstr>NARCAN: Nasal Spray</vt:lpstr>
      <vt:lpstr>How to Administer NARCAN</vt:lpstr>
      <vt:lpstr>Kloxxado: Nasal Spray</vt:lpstr>
      <vt:lpstr>How to Administer Kloxxado</vt:lpstr>
      <vt:lpstr>Know How To Administer Naloxone Injectables</vt:lpstr>
      <vt:lpstr>Generic Naloxone: Injection</vt:lpstr>
      <vt:lpstr>How to Administer Generic Naloxone (Injection)</vt:lpstr>
      <vt:lpstr>How to Administer Generic Naloxone (Injection)</vt:lpstr>
      <vt:lpstr>ZIMHI: Auto Injection</vt:lpstr>
      <vt:lpstr>How to administer ZIMHI (injectable naloxone)</vt:lpstr>
      <vt:lpstr> How to Respond to an Overdose:  Recognize Respond Reverse Respirations Refer </vt:lpstr>
      <vt:lpstr>Perform Rescue Breathing</vt:lpstr>
      <vt:lpstr>Recovery Position</vt:lpstr>
      <vt:lpstr> How to Respond to an Overdose:  Recognize Respond Reverse Respirations Refer </vt:lpstr>
      <vt:lpstr>Refer and Monitor</vt:lpstr>
      <vt:lpstr>How Will I Know What to Do?</vt:lpstr>
      <vt:lpstr>Good Samaritan Laws</vt:lpstr>
      <vt:lpstr>Good Samaritan Laws</vt:lpstr>
      <vt:lpstr>PowerPoint Presentation</vt:lpstr>
      <vt:lpstr>Thank you!</vt:lpstr>
      <vt:lpstr>PowerPoint Presentation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Danielle Harris</dc:creator>
  <cp:lastModifiedBy>Carol Walsh</cp:lastModifiedBy>
  <cp:revision>99</cp:revision>
  <cp:lastPrinted>2023-08-23T21:08:42Z</cp:lastPrinted>
  <dcterms:created xsi:type="dcterms:W3CDTF">2014-09-30T16:42:47Z</dcterms:created>
  <dcterms:modified xsi:type="dcterms:W3CDTF">2023-08-25T17:24:32Z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D654464C-A5DA-4215-ADD1-371CC91C1494</vt:lpwstr>
  </property>
  <property fmtid="{D5CDD505-2E9C-101B-9397-08002B2CF9AE}" pid="3" name="ArticulatePath">
    <vt:lpwstr>Open to Edit 2023 REV Naloxone_Presentation_Training_School_Staff</vt:lpwstr>
  </property>
  <property fmtid="{D5CDD505-2E9C-101B-9397-08002B2CF9AE}" pid="4" name="ContentTypeId">
    <vt:lpwstr>0x010100EFE6D4525BF11C489DB435FFB5F4C418</vt:lpwstr>
  </property>
  <property fmtid="{D5CDD505-2E9C-101B-9397-08002B2CF9AE}" pid="5" name="MediaServiceImageTags">
    <vt:lpwstr/>
  </property>
</Properties>
</file>